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mp4" ContentType="video/unknown"/>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3" r:id="rId1"/>
  </p:sldMasterIdLst>
  <p:notesMasterIdLst>
    <p:notesMasterId r:id="rId34"/>
  </p:notesMasterIdLst>
  <p:sldIdLst>
    <p:sldId id="273" r:id="rId2"/>
    <p:sldId id="313" r:id="rId3"/>
    <p:sldId id="314" r:id="rId4"/>
    <p:sldId id="295" r:id="rId5"/>
    <p:sldId id="296" r:id="rId6"/>
    <p:sldId id="297" r:id="rId7"/>
    <p:sldId id="298" r:id="rId8"/>
    <p:sldId id="299" r:id="rId9"/>
    <p:sldId id="300" r:id="rId10"/>
    <p:sldId id="287" r:id="rId11"/>
    <p:sldId id="301" r:id="rId12"/>
    <p:sldId id="259" r:id="rId13"/>
    <p:sldId id="302" r:id="rId14"/>
    <p:sldId id="303" r:id="rId15"/>
    <p:sldId id="279" r:id="rId16"/>
    <p:sldId id="268" r:id="rId17"/>
    <p:sldId id="304" r:id="rId18"/>
    <p:sldId id="305" r:id="rId19"/>
    <p:sldId id="306" r:id="rId20"/>
    <p:sldId id="307" r:id="rId21"/>
    <p:sldId id="280" r:id="rId22"/>
    <p:sldId id="260" r:id="rId23"/>
    <p:sldId id="311" r:id="rId24"/>
    <p:sldId id="283" r:id="rId25"/>
    <p:sldId id="308" r:id="rId26"/>
    <p:sldId id="261" r:id="rId27"/>
    <p:sldId id="309" r:id="rId28"/>
    <p:sldId id="310" r:id="rId29"/>
    <p:sldId id="284" r:id="rId30"/>
    <p:sldId id="288" r:id="rId31"/>
    <p:sldId id="286" r:id="rId32"/>
    <p:sldId id="312" r:id="rId3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679" autoAdjust="0"/>
    <p:restoredTop sz="81182" autoAdjust="0"/>
  </p:normalViewPr>
  <p:slideViewPr>
    <p:cSldViewPr snapToObjects="1" showGuides="1">
      <p:cViewPr varScale="1">
        <p:scale>
          <a:sx n="115" d="100"/>
          <a:sy n="115" d="100"/>
        </p:scale>
        <p:origin x="-768" y="-112"/>
      </p:cViewPr>
      <p:guideLst>
        <p:guide orient="horz" pos="2160"/>
        <p:guide pos="273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523"/>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notesMaster" Target="notesMasters/notesMaster1.xml"/><Relationship Id="rId35" Type="http://schemas.openxmlformats.org/officeDocument/2006/relationships/printerSettings" Target="printerSettings/printerSettings1.bin"/><Relationship Id="rId36" Type="http://schemas.openxmlformats.org/officeDocument/2006/relationships/presProps" Target="pres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viewProps" Target="viewProps.xml"/><Relationship Id="rId38" Type="http://schemas.openxmlformats.org/officeDocument/2006/relationships/theme" Target="theme/theme1.xml"/><Relationship Id="rId3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9E0160B-3B19-0044-8D37-7D3A126E0069}" type="datetimeFigureOut">
              <a:rPr lang="en-US" smtClean="0"/>
              <a:pPr/>
              <a:t>6/23/14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C05ED3A-1F16-164C-B0D8-C4E1C02458A7}" type="slidenum">
              <a:rPr lang="en-US" smtClean="0"/>
              <a:pPr/>
              <a:t>‹#›</a:t>
            </a:fld>
            <a:endParaRPr lang="en-US"/>
          </a:p>
        </p:txBody>
      </p:sp>
    </p:spTree>
    <p:extLst>
      <p:ext uri="{BB962C8B-B14F-4D97-AF65-F5344CB8AC3E}">
        <p14:creationId xmlns:p14="http://schemas.microsoft.com/office/powerpoint/2010/main" val="417423005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r>
              <a:rPr lang="en-US" dirty="0" smtClean="0"/>
              <a:t>OUTLINE</a:t>
            </a:r>
            <a:r>
              <a:rPr lang="en-US" baseline="0" dirty="0" smtClean="0"/>
              <a:t> OF PRESENTATION TOPICS:</a:t>
            </a:r>
          </a:p>
          <a:p>
            <a:pPr marL="228600" indent="-228600">
              <a:buFontTx/>
              <a:buAutoNum type="arabicPeriod"/>
            </a:pPr>
            <a:r>
              <a:rPr lang="en-US" sz="1200" dirty="0" smtClean="0"/>
              <a:t>Say “NO!” to cyber-bullies</a:t>
            </a:r>
          </a:p>
          <a:p>
            <a:pPr marL="228600" indent="-228600">
              <a:buFontTx/>
              <a:buAutoNum type="arabicPeriod"/>
            </a:pPr>
            <a:r>
              <a:rPr lang="en-US" sz="1200" dirty="0" smtClean="0"/>
              <a:t>Protect your personal information</a:t>
            </a:r>
          </a:p>
          <a:p>
            <a:pPr marL="228600" indent="-228600">
              <a:buFontTx/>
              <a:buAutoNum type="arabicPeriod"/>
            </a:pPr>
            <a:r>
              <a:rPr lang="en-US" sz="1200" dirty="0" smtClean="0"/>
              <a:t>Don’t “friend” strangers online </a:t>
            </a:r>
          </a:p>
          <a:p>
            <a:pPr marL="228600" indent="-228600">
              <a:buFontTx/>
              <a:buAutoNum type="arabicPeriod" startAt="4"/>
            </a:pPr>
            <a:r>
              <a:rPr lang="en-US" sz="1200" dirty="0" smtClean="0"/>
              <a:t>Only</a:t>
            </a:r>
            <a:r>
              <a:rPr lang="en-US" sz="1200" baseline="0" dirty="0" smtClean="0"/>
              <a:t> post appropriate pictures</a:t>
            </a:r>
          </a:p>
          <a:p>
            <a:pPr marL="228600" marR="0" indent="-228600" algn="l" defTabSz="457200" rtl="0" eaLnBrk="1" fontAlgn="auto" latinLnBrk="0" hangingPunct="1">
              <a:lnSpc>
                <a:spcPct val="100000"/>
              </a:lnSpc>
              <a:spcBef>
                <a:spcPts val="0"/>
              </a:spcBef>
              <a:spcAft>
                <a:spcPts val="0"/>
              </a:spcAft>
              <a:buClrTx/>
              <a:buSzTx/>
              <a:buFontTx/>
              <a:buAutoNum type="arabicPeriod" startAt="4"/>
              <a:tabLst/>
              <a:defRPr/>
            </a:pPr>
            <a:r>
              <a:rPr lang="en-US" sz="1200" dirty="0" smtClean="0"/>
              <a:t>Tell an adult you trust</a:t>
            </a:r>
          </a:p>
          <a:p>
            <a:pPr>
              <a:buFontTx/>
              <a:buNone/>
            </a:pPr>
            <a:endParaRPr lang="en-US" dirty="0" smtClean="0"/>
          </a:p>
          <a:p>
            <a:pPr>
              <a:buFontTx/>
              <a:buNone/>
            </a:pPr>
            <a:r>
              <a:rPr lang="en-US" dirty="0" smtClean="0"/>
              <a:t>Introduce</a:t>
            </a:r>
            <a:r>
              <a:rPr lang="en-US" baseline="0" dirty="0" smtClean="0"/>
              <a:t> yourself and the </a:t>
            </a:r>
            <a:r>
              <a:rPr lang="en-US" baseline="0" dirty="0" err="1" smtClean="0"/>
              <a:t>NetSafe</a:t>
            </a:r>
            <a:r>
              <a:rPr lang="en-US" baseline="0" dirty="0" smtClean="0"/>
              <a:t> Utah Project.</a:t>
            </a:r>
          </a:p>
          <a:p>
            <a:pPr>
              <a:buFontTx/>
              <a:buNone/>
            </a:pPr>
            <a:endParaRPr lang="en-US" baseline="0" dirty="0" smtClean="0"/>
          </a:p>
          <a:p>
            <a:pPr>
              <a:buFontTx/>
              <a:buNone/>
            </a:pPr>
            <a:r>
              <a:rPr lang="en-US" dirty="0" smtClean="0"/>
              <a:t>Here are some good questions and comments to start out the presentation:</a:t>
            </a:r>
          </a:p>
          <a:p>
            <a:pPr>
              <a:buFont typeface="Arial"/>
              <a:buChar char="•"/>
            </a:pPr>
            <a:endParaRPr lang="en-US" dirty="0" smtClean="0"/>
          </a:p>
          <a:p>
            <a:pPr>
              <a:buFont typeface="Arial"/>
              <a:buChar char="•"/>
            </a:pPr>
            <a:r>
              <a:rPr lang="en-US" dirty="0" smtClean="0"/>
              <a:t>Raise</a:t>
            </a:r>
            <a:r>
              <a:rPr lang="en-US" baseline="0" dirty="0" smtClean="0"/>
              <a:t> your hand if you have a computer with Internet access at home, or you have a friend or neighbor who has Internet access?</a:t>
            </a:r>
          </a:p>
          <a:p>
            <a:pPr>
              <a:buFont typeface="Arial"/>
              <a:buChar char="•"/>
            </a:pPr>
            <a:r>
              <a:rPr lang="en-US" baseline="0" dirty="0" smtClean="0"/>
              <a:t>Also libraries have the Internet, and so does your school.</a:t>
            </a:r>
          </a:p>
          <a:p>
            <a:pPr>
              <a:buFont typeface="Arial"/>
              <a:buChar char="•"/>
            </a:pPr>
            <a:r>
              <a:rPr lang="en-US" baseline="0" dirty="0" smtClean="0"/>
              <a:t>Besides using a desktop or laptop computer, what are some other ways that people access the Internet? (game consoles: XBOX, Wii, </a:t>
            </a:r>
            <a:r>
              <a:rPr lang="en-US" baseline="0" dirty="0" err="1" smtClean="0"/>
              <a:t>Playstation</a:t>
            </a:r>
            <a:r>
              <a:rPr lang="en-US" baseline="0" dirty="0" smtClean="0"/>
              <a:t>, tablets, iPods, smart TVs, smart phones, etc.)</a:t>
            </a:r>
          </a:p>
          <a:p>
            <a:pPr>
              <a:buFont typeface="Arial"/>
              <a:buChar char="•"/>
            </a:pPr>
            <a:r>
              <a:rPr lang="en-US" baseline="0" dirty="0" smtClean="0"/>
              <a:t>Raise your hand if you’ve ever done these things on the Internet:</a:t>
            </a:r>
          </a:p>
          <a:p>
            <a:pPr lvl="1">
              <a:buFont typeface="Arial"/>
              <a:buChar char="•"/>
            </a:pPr>
            <a:r>
              <a:rPr lang="en-US" baseline="0" dirty="0" smtClean="0"/>
              <a:t>Played a video game?</a:t>
            </a:r>
          </a:p>
          <a:p>
            <a:pPr lvl="1">
              <a:buFont typeface="Arial"/>
              <a:buChar char="•"/>
            </a:pPr>
            <a:r>
              <a:rPr lang="en-US" baseline="0" dirty="0" smtClean="0"/>
              <a:t>Listened to music?</a:t>
            </a:r>
          </a:p>
          <a:p>
            <a:pPr lvl="1">
              <a:buFont typeface="Arial"/>
              <a:buChar char="•"/>
            </a:pPr>
            <a:r>
              <a:rPr lang="en-US" baseline="0" dirty="0" smtClean="0"/>
              <a:t>Watched videos on the Internet?</a:t>
            </a:r>
          </a:p>
          <a:p>
            <a:pPr lvl="1">
              <a:buFont typeface="Arial"/>
              <a:buChar char="•"/>
            </a:pPr>
            <a:r>
              <a:rPr lang="en-US" baseline="0" dirty="0" smtClean="0"/>
              <a:t>Learned something for school or gotten help for a school project?</a:t>
            </a:r>
          </a:p>
          <a:p>
            <a:pPr>
              <a:buFont typeface="Arial"/>
              <a:buChar char="•"/>
            </a:pPr>
            <a:r>
              <a:rPr lang="en-US" baseline="0" dirty="0" smtClean="0"/>
              <a:t>There are lots of good things on the Internet. We will be talking about the good things as </a:t>
            </a:r>
            <a:r>
              <a:rPr lang="en-US" baseline="0" dirty="0" smtClean="0"/>
              <a:t>well </a:t>
            </a:r>
            <a:r>
              <a:rPr lang="en-US" baseline="0" dirty="0" smtClean="0"/>
              <a:t>as some things that we need to be careful about when on the Internet.</a:t>
            </a:r>
          </a:p>
          <a:p>
            <a:pPr>
              <a:buFont typeface="Arial"/>
              <a:buChar char="•"/>
            </a:pPr>
            <a:r>
              <a:rPr lang="en-US" baseline="0" dirty="0" smtClean="0"/>
              <a:t>Just like your mom and dad follow rules when they drive a car on the road to be safe, we need to follow rules when we are on the Internet to be safe.</a:t>
            </a:r>
          </a:p>
          <a:p>
            <a:pPr>
              <a:buFont typeface="Arial"/>
              <a:buChar char="•"/>
            </a:pPr>
            <a:r>
              <a:rPr lang="en-US" baseline="0" dirty="0" smtClean="0"/>
              <a:t>Today’s presentation is on how to be safer on the Internet.</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Say, “Rule #2 is ‘Protect Your Personal</a:t>
            </a:r>
            <a:r>
              <a:rPr lang="en-US" baseline="0" dirty="0" smtClean="0"/>
              <a:t> Information.’”</a:t>
            </a:r>
          </a:p>
        </p:txBody>
      </p:sp>
      <p:sp>
        <p:nvSpPr>
          <p:cNvPr id="4" name="Slide Number Placeholder 3"/>
          <p:cNvSpPr>
            <a:spLocks noGrp="1"/>
          </p:cNvSpPr>
          <p:nvPr>
            <p:ph type="sldNum" sz="quarter" idx="10"/>
          </p:nvPr>
        </p:nvSpPr>
        <p:spPr/>
        <p:txBody>
          <a:bodyPr/>
          <a:lstStyle/>
          <a:p>
            <a:fld id="{3C05ED3A-1F16-164C-B0D8-C4E1C02458A7}"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“What are some examples of personal information, information that we should not share with strangers?</a:t>
            </a:r>
          </a:p>
          <a:p>
            <a:r>
              <a:rPr lang="en-US" baseline="0" dirty="0" smtClean="0"/>
              <a:t>Of course we shouldn’t share our name, address, or phone number with strangers, but what other information should we not share?”</a:t>
            </a:r>
          </a:p>
          <a:p>
            <a:endParaRPr lang="en-US" baseline="0" dirty="0" smtClean="0"/>
          </a:p>
          <a:p>
            <a:r>
              <a:rPr lang="en-US" baseline="0" dirty="0" smtClean="0"/>
              <a:t>Get audience input.</a:t>
            </a:r>
          </a:p>
          <a:p>
            <a:endParaRPr lang="en-US" baseline="0" dirty="0" smtClean="0"/>
          </a:p>
          <a:p>
            <a:r>
              <a:rPr lang="en-US" baseline="0" dirty="0" smtClean="0"/>
              <a:t>Review examples given above.</a:t>
            </a:r>
          </a:p>
          <a:p>
            <a:r>
              <a:rPr lang="en-US" baseline="0" dirty="0" err="1" smtClean="0"/>
              <a:t>Say,”Let’s</a:t>
            </a:r>
            <a:r>
              <a:rPr lang="en-US" baseline="0" dirty="0" smtClean="0"/>
              <a:t> watch this video that will teach us more about what personal information is.”</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Video: What is Personal</a:t>
            </a:r>
            <a:r>
              <a:rPr lang="en-US" baseline="0" dirty="0" smtClean="0"/>
              <a:t> Information? (2 min 41 sec)</a:t>
            </a:r>
          </a:p>
          <a:p>
            <a:endParaRPr lang="en-US" baseline="0" dirty="0" smtClean="0"/>
          </a:p>
          <a:p>
            <a:r>
              <a:rPr lang="en-US" baseline="0" dirty="0" smtClean="0"/>
              <a:t>There is personal information about you that Identifies who you are, where you live, and how friends, family, or others can communicate or visit with you. This personal information is like a suitcase that we carry around with us. In it there are things like your name, address, phone number, and e-mail address. Your birth-date, pictures of you and your family and friends and passwords you use on the Internet. You may not know it but you use the personal information in your suitcase every day.</a:t>
            </a:r>
          </a:p>
          <a:p>
            <a:endParaRPr lang="en-US" baseline="0" dirty="0" smtClean="0"/>
          </a:p>
          <a:p>
            <a:r>
              <a:rPr lang="en-US" baseline="0" dirty="0" smtClean="0"/>
              <a:t>On a typical day he uses personal information in his and other peoples suitcases to talk on his cell phone, send a letter to his grandmother, invite a friend to come over to his house, log into his e-mail, and send text messages. Notice though that Alex’s suitcase has a big sturdy lock on it. That means he keeps his personal information private. He only gives it out to people he trusts. He also uses a nickname not his real name when posting anything online that strangers might see. Why do you think Alex keeps his personal information locked up tight? One reason is that sometimes people can use our personal information to trick us and put us into bad situations. For example, if someone got Alex’s e-mail password they could pretend to be Alex and pretend to write a fake e-mail to his parents telling them that he ran away. Or, if Alex gave his address to a stranger who harms kids, that stranger could come to his house. </a:t>
            </a:r>
          </a:p>
          <a:p>
            <a:endParaRPr lang="en-US" baseline="0" dirty="0" smtClean="0"/>
          </a:p>
          <a:p>
            <a:r>
              <a:rPr lang="en-US" baseline="0" dirty="0" smtClean="0"/>
              <a:t>So you see, keeping your personal information locked up tight keeps you safe. Sometimes though it’s okay to give out your personal information to people you trust such as your teachers and friends. An example of this is when Alex signs up for a field trip and fills in his name, address, and phone number. He knows that this is okay because his teacher is someone he can trust.</a:t>
            </a:r>
          </a:p>
          <a:p>
            <a:endParaRPr lang="en-US" baseline="0" dirty="0" smtClean="0"/>
          </a:p>
          <a:p>
            <a:r>
              <a:rPr lang="en-US" baseline="0" dirty="0" smtClean="0"/>
              <a:t>If you are unsure of about whether or not you should unlock your Internet suitcase talk with your parents or another adult you trust to get help. Just remember, personal information is your private property and keeping it safe helps you stay safe.</a:t>
            </a:r>
          </a:p>
          <a:p>
            <a:endParaRPr lang="en-US"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“From the video we</a:t>
            </a:r>
            <a:r>
              <a:rPr lang="en-US" baseline="0" dirty="0" smtClean="0"/>
              <a:t> learn that there is a time to guard our personal information. Just like in the video we should NOT give personal information to people who we do not know.”</a:t>
            </a:r>
          </a:p>
          <a:p>
            <a:endParaRPr lang="en-US" baseline="0" dirty="0" smtClean="0"/>
          </a:p>
          <a:p>
            <a:r>
              <a:rPr lang="en-US" baseline="0" dirty="0" smtClean="0"/>
              <a:t>Ask, “Does anyone know what criminals could do if they had my name and social security number?  (Pretend to be me, steal my identity, etc.)</a:t>
            </a:r>
          </a:p>
          <a:p>
            <a:endParaRPr lang="en-US" baseline="0" dirty="0" smtClean="0"/>
          </a:p>
          <a:p>
            <a:r>
              <a:rPr lang="en-US" baseline="0" dirty="0" smtClean="0"/>
              <a:t>Ask, “Is it okay to give your computer passwords to your best friend?  Why not?”</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Say, “We</a:t>
            </a:r>
            <a:r>
              <a:rPr lang="en-US" baseline="0" dirty="0" smtClean="0"/>
              <a:t> also learn from the video that there is a time to give out our personal information. For example, if we are planning on going on a field trip and our teacher asks us for our phone number then it is okay to give that out because your teacher is someone that you know and trust.”</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“Rule #3 is ‘Don’t “Friend” Strangers Online</a:t>
            </a:r>
            <a:r>
              <a:rPr lang="en-US" baseline="0" dirty="0" smtClean="0"/>
              <a:t>.’”</a:t>
            </a:r>
          </a:p>
        </p:txBody>
      </p:sp>
      <p:sp>
        <p:nvSpPr>
          <p:cNvPr id="4" name="Slide Number Placeholder 3"/>
          <p:cNvSpPr>
            <a:spLocks noGrp="1"/>
          </p:cNvSpPr>
          <p:nvPr>
            <p:ph type="sldNum" sz="quarter" idx="10"/>
          </p:nvPr>
        </p:nvSpPr>
        <p:spPr/>
        <p:txBody>
          <a:bodyPr/>
          <a:lstStyle/>
          <a:p>
            <a:fld id="{3C05ED3A-1F16-164C-B0D8-C4E1C02458A7}"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“Who should you have as your online friends?”</a:t>
            </a:r>
          </a:p>
          <a:p>
            <a:r>
              <a:rPr lang="en-US" dirty="0" smtClean="0"/>
              <a:t>Get audience input.</a:t>
            </a:r>
          </a:p>
        </p:txBody>
      </p:sp>
      <p:sp>
        <p:nvSpPr>
          <p:cNvPr id="4" name="Slide Number Placeholder 3"/>
          <p:cNvSpPr>
            <a:spLocks noGrp="1"/>
          </p:cNvSpPr>
          <p:nvPr>
            <p:ph type="sldNum" sz="quarter" idx="10"/>
          </p:nvPr>
        </p:nvSpPr>
        <p:spPr/>
        <p:txBody>
          <a:bodyPr/>
          <a:lstStyle/>
          <a:p>
            <a:fld id="{3C05ED3A-1F16-164C-B0D8-C4E1C02458A7}"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Review examples of who we should have as our online</a:t>
            </a:r>
            <a:r>
              <a:rPr lang="en-US" baseline="0" dirty="0" smtClean="0"/>
              <a:t> friends listed above.</a:t>
            </a:r>
            <a:endParaRPr lang="en-US" dirty="0" smtClean="0"/>
          </a:p>
          <a:p>
            <a:r>
              <a:rPr lang="en-US" baseline="0" dirty="0" smtClean="0"/>
              <a:t>If someone says “Teacher,” then say something like “It’s okay to be friends with your teacher at school but you should not “friend” your teacher on the Internet.”</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Video: Online Friends (2 min 12</a:t>
            </a:r>
            <a:r>
              <a:rPr lang="en-US" baseline="0" dirty="0" smtClean="0"/>
              <a:t> sec)</a:t>
            </a:r>
          </a:p>
          <a:p>
            <a:endParaRPr lang="en-US" dirty="0" smtClean="0"/>
          </a:p>
          <a:p>
            <a:r>
              <a:rPr lang="en-US" dirty="0" smtClean="0"/>
              <a:t>Alex is at home after school using an online chat room to talk to his friends from school about a new video game they all want “Potato</a:t>
            </a:r>
            <a:r>
              <a:rPr lang="en-US" baseline="0" dirty="0" smtClean="0"/>
              <a:t> Masher 3.” While Alex is enjoying chatting with his friends he gets a message that someone wants to set-up a new chat with him. Alex looks at the new persons information and realizes that he doesn’t know this mystery person. So, the question is, should Alex agree to have a chat with the mystery person? It might be fun to meet someone new after all. But wait, as you know, the Internet is not the real world and it is easy for people on the Internet to pretend to be someone else. For example, even though the mystery person may say that they are a 4</a:t>
            </a:r>
            <a:r>
              <a:rPr lang="en-US" baseline="30000" dirty="0" smtClean="0"/>
              <a:t>th</a:t>
            </a:r>
            <a:r>
              <a:rPr lang="en-US" baseline="0" dirty="0" smtClean="0"/>
              <a:t> grader he or she could be an adult from far away. This person could be dangerous  and could put Alex in an uncomfortable situation or get personal and private information from him. Alex thinks about these possible dangers and then he turns down the mystery persons chat request. He goes back to talking about Potato Masher 3 with his real world friends. Man is this game going to be cool. So how should you decide to be friends with online. Figuring that out is pretty simple actually. If you are friends someone in the real world, it is okay to be friends with them online. This rule goes for all kinds of web site, chat rooms, e-mail, text messaging, and instant messaging. Think about it. You get to know your friend in your school because you see them almost every day. You play with them, sometimes you are in class with them. You see them at the store, the library or the playground. That is how you decide who is safe and who you can trust. Alex made the right decision when he decided not to chat with someone he did not know in real life. When you are online be like Alex and stick to what is real. Real friends in the real world. It’s the best way to stay safe and keep things fun.</a:t>
            </a:r>
            <a:endParaRPr lang="en-US" dirty="0" smtClean="0"/>
          </a:p>
        </p:txBody>
      </p:sp>
      <p:sp>
        <p:nvSpPr>
          <p:cNvPr id="4" name="Slide Number Placeholder 3"/>
          <p:cNvSpPr>
            <a:spLocks noGrp="1"/>
          </p:cNvSpPr>
          <p:nvPr>
            <p:ph type="sldNum" sz="quarter" idx="10"/>
          </p:nvPr>
        </p:nvSpPr>
        <p:spPr/>
        <p:txBody>
          <a:bodyPr/>
          <a:lstStyle/>
          <a:p>
            <a:fld id="{3C05ED3A-1F16-164C-B0D8-C4E1C02458A7}"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“Your online friends should be persons that you know and trust in real life. For example,</a:t>
            </a:r>
            <a:r>
              <a:rPr lang="en-US" baseline="0" dirty="0" smtClean="0"/>
              <a:t> think about the kids that you play with in your neighborhood, go to school with, see at the playground, or at the library. The kids that you hang with, know and trust, are the kids that are okay to be friends with online</a:t>
            </a:r>
            <a:r>
              <a:rPr lang="en-US" baseline="0" dirty="0" smtClean="0"/>
              <a:t>.”</a:t>
            </a:r>
          </a:p>
          <a:p>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Say “If you’re not sure if someone is really your friend, or if you’re not sure if it’s okay to friend someone, ask your mom or dad.”</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a:t>
            </a:r>
            <a:r>
              <a:rPr lang="en-US" baseline="0" dirty="0" smtClean="0"/>
              <a:t> “Today we will learn the rules of Internet Safety.”</a:t>
            </a:r>
          </a:p>
          <a:p>
            <a:endParaRPr lang="en-US" baseline="0" dirty="0" smtClean="0"/>
          </a:p>
          <a:p>
            <a:pPr marL="228600" indent="-228600">
              <a:buFontTx/>
              <a:buAutoNum type="arabicPeriod"/>
            </a:pPr>
            <a:r>
              <a:rPr lang="en-US" sz="1200" dirty="0" smtClean="0"/>
              <a:t>Say “NO!” to cyber-bullies</a:t>
            </a:r>
          </a:p>
          <a:p>
            <a:pPr marL="228600" indent="-228600">
              <a:buFontTx/>
              <a:buAutoNum type="arabicPeriod"/>
            </a:pPr>
            <a:r>
              <a:rPr lang="en-US" sz="1200" dirty="0" smtClean="0"/>
              <a:t>Protect your personal information</a:t>
            </a:r>
          </a:p>
          <a:p>
            <a:pPr marL="228600" indent="-228600">
              <a:buFontTx/>
              <a:buAutoNum type="arabicPeriod"/>
            </a:pPr>
            <a:r>
              <a:rPr lang="en-US" sz="1200" dirty="0" smtClean="0"/>
              <a:t>Don’t “friend” strangers online </a:t>
            </a:r>
          </a:p>
          <a:p>
            <a:pPr marL="228600" indent="-228600">
              <a:buFontTx/>
              <a:buAutoNum type="arabicPeriod" startAt="4"/>
            </a:pPr>
            <a:r>
              <a:rPr lang="en-US" sz="1200" dirty="0" smtClean="0"/>
              <a:t>Only</a:t>
            </a:r>
            <a:r>
              <a:rPr lang="en-US" sz="1200" baseline="0" dirty="0" smtClean="0"/>
              <a:t> post appropriate pictures</a:t>
            </a:r>
          </a:p>
          <a:p>
            <a:pPr marL="228600" marR="0" indent="-228600" algn="l" defTabSz="457200" rtl="0" eaLnBrk="1" fontAlgn="auto" latinLnBrk="0" hangingPunct="1">
              <a:lnSpc>
                <a:spcPct val="100000"/>
              </a:lnSpc>
              <a:spcBef>
                <a:spcPts val="0"/>
              </a:spcBef>
              <a:spcAft>
                <a:spcPts val="0"/>
              </a:spcAft>
              <a:buClrTx/>
              <a:buSzTx/>
              <a:buFontTx/>
              <a:buAutoNum type="arabicPeriod" startAt="4"/>
              <a:tabLst/>
              <a:defRPr/>
            </a:pPr>
            <a:r>
              <a:rPr lang="en-US" sz="1200" dirty="0" smtClean="0"/>
              <a:t>Tell an adult you trust</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“Should you ‘chat’ in</a:t>
            </a:r>
            <a:r>
              <a:rPr lang="en-US" baseline="0" dirty="0" smtClean="0"/>
              <a:t> a chat room with someone you don’t know? </a:t>
            </a:r>
            <a:r>
              <a:rPr lang="en-US" dirty="0" smtClean="0"/>
              <a:t>No, because you do not</a:t>
            </a:r>
            <a:r>
              <a:rPr lang="en-US" baseline="0" dirty="0" smtClean="0"/>
              <a:t> know them. It is just not a good idea to be friends with people online that you don’t know and don’t trust in real life.”</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“Rule #4 is ‘Only</a:t>
            </a:r>
            <a:r>
              <a:rPr lang="en-US" baseline="0" dirty="0" smtClean="0"/>
              <a:t> Post Appropriate Pictures.’”</a:t>
            </a:r>
          </a:p>
          <a:p>
            <a:endParaRPr lang="en-US" dirty="0" smtClean="0"/>
          </a:p>
          <a:p>
            <a:r>
              <a:rPr lang="en-US" baseline="0" dirty="0" smtClean="0"/>
              <a:t>Ask, “What types of pictures are okay to post online?”</a:t>
            </a:r>
          </a:p>
          <a:p>
            <a:r>
              <a:rPr lang="en-US" baseline="0" dirty="0" smtClean="0"/>
              <a:t>Get audience input.</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Video: Posting Pictures Online (2 min 24 sec)</a:t>
            </a:r>
          </a:p>
          <a:p>
            <a:endParaRPr lang="en-US" dirty="0" smtClean="0"/>
          </a:p>
          <a:p>
            <a:r>
              <a:rPr lang="en-US" dirty="0" smtClean="0"/>
              <a:t>To impress his friends</a:t>
            </a:r>
            <a:r>
              <a:rPr lang="en-US" baseline="0" dirty="0" smtClean="0"/>
              <a:t> and some girls in his class Alex is thinking about taking a picture of himself in his swimsuit and posting it on a web site. Do you think this is a good idea? Well, actually, it’s a really bad idea. </a:t>
            </a:r>
          </a:p>
          <a:p>
            <a:endParaRPr lang="en-US" baseline="0" dirty="0" smtClean="0"/>
          </a:p>
          <a:p>
            <a:r>
              <a:rPr lang="en-US" baseline="0" dirty="0" smtClean="0"/>
              <a:t>A picture can be copied and pasted onto another web site. In just a few minutes Alex’s picture could be posted on tons of web sites where total strangers can see him in his swim suit. And once they’re out on the web there is no way for Alex to get those photos back. Plus someone could use software to place Alex’s head on someone else’s body making it look like Alex was smoking a cigarette at school. </a:t>
            </a:r>
          </a:p>
          <a:p>
            <a:endParaRPr lang="en-US" baseline="0" dirty="0" smtClean="0"/>
          </a:p>
          <a:p>
            <a:r>
              <a:rPr lang="en-US" baseline="0" dirty="0" smtClean="0"/>
              <a:t>Even worse somebody could paste Alex into another picture of a crime taking place making him look like one of the criminals. Posting pictures can be dangerous too. Pictures of Alex might show where he lives, where he goes to school, and other personal information that total strangers could use to put him in danger. </a:t>
            </a:r>
          </a:p>
          <a:p>
            <a:endParaRPr lang="en-US" baseline="0" dirty="0" smtClean="0"/>
          </a:p>
          <a:p>
            <a:r>
              <a:rPr lang="en-US" baseline="0" dirty="0" smtClean="0"/>
              <a:t>There are certain kinds of photos that you and Alex should never take or share. These are pictures that show kids with no clothes on are against the law. Having them or sharing them are also against the law. </a:t>
            </a:r>
          </a:p>
          <a:p>
            <a:endParaRPr lang="en-US" baseline="0" dirty="0" smtClean="0"/>
          </a:p>
          <a:p>
            <a:r>
              <a:rPr lang="en-US" baseline="0" dirty="0" smtClean="0"/>
              <a:t>Once Alex posts a picture who knows who might see it, how it could be changed to embarrass him, or who might use it to put him in danger. </a:t>
            </a:r>
          </a:p>
          <a:p>
            <a:endParaRPr lang="en-US" baseline="0" dirty="0" smtClean="0"/>
          </a:p>
          <a:p>
            <a:r>
              <a:rPr lang="en-US" baseline="0" dirty="0" smtClean="0"/>
              <a:t>Alex makes the right choice and decides not to post that picture. That is because like you posting a picture only takes a second but lasts a life time.</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Say,</a:t>
            </a:r>
            <a:r>
              <a:rPr lang="en-US" baseline="0" dirty="0" smtClean="0"/>
              <a:t> “One of the things we can do to be safer online is to set to ‘private’ all our photos that we do post online.</a:t>
            </a:r>
            <a:r>
              <a:rPr lang="en-US" baseline="0" dirty="0" smtClean="0"/>
              <a:t>”</a:t>
            </a:r>
          </a:p>
          <a:p>
            <a:endParaRPr lang="en-US" baseline="0" dirty="0" smtClean="0"/>
          </a:p>
          <a:p>
            <a:r>
              <a:rPr lang="en-US" baseline="0" dirty="0" smtClean="0"/>
              <a:t>“Also, we must be very careful about publicly posting photos of other people on the </a:t>
            </a:r>
            <a:r>
              <a:rPr lang="en-US" baseline="0" smtClean="0"/>
              <a:t>Internet.  </a:t>
            </a:r>
            <a:r>
              <a:rPr lang="en-US" baseline="0" dirty="0" smtClean="0"/>
              <a:t>We should make sure we have permission from their parents before posting pictures of them.”</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23</a:t>
            </a:fld>
            <a:endParaRPr lang="en-US"/>
          </a:p>
        </p:txBody>
      </p:sp>
    </p:spTree>
    <p:extLst>
      <p:ext uri="{BB962C8B-B14F-4D97-AF65-F5344CB8AC3E}">
        <p14:creationId xmlns:p14="http://schemas.microsoft.com/office/powerpoint/2010/main" val="29611518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Say, “Rule #5 is ‘If anything online makes you feel uncomfortable,</a:t>
            </a:r>
            <a:r>
              <a:rPr lang="en-US" baseline="0" dirty="0" smtClean="0"/>
              <a:t> scared, or upset, tell an adult you trust.”</a:t>
            </a:r>
          </a:p>
          <a:p>
            <a:endParaRPr lang="en-US" dirty="0" smtClean="0"/>
          </a:p>
          <a:p>
            <a:r>
              <a:rPr lang="en-US" baseline="0" dirty="0" smtClean="0"/>
              <a:t>Your parents and grandparents are some examples of adults you can trust.  Can you think of other examples of adults you know and trust, and that you can talk to if you have a bad experience on the computer?</a:t>
            </a:r>
          </a:p>
          <a:p>
            <a:r>
              <a:rPr lang="en-US" baseline="0" dirty="0" smtClean="0"/>
              <a:t>Get audience input.</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24</a:t>
            </a:fld>
            <a:endParaRPr lang="en-US"/>
          </a:p>
        </p:txBody>
      </p:sp>
    </p:spTree>
    <p:extLst>
      <p:ext uri="{BB962C8B-B14F-4D97-AF65-F5344CB8AC3E}">
        <p14:creationId xmlns:p14="http://schemas.microsoft.com/office/powerpoint/2010/main" val="23616118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Review the list above.</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Talk to a</a:t>
            </a:r>
            <a:r>
              <a:rPr lang="en-US" baseline="0" dirty="0" smtClean="0"/>
              <a:t>n Adult You Trust (2 min 16 sec)</a:t>
            </a:r>
          </a:p>
          <a:p>
            <a:endParaRPr lang="en-US" baseline="0" dirty="0" smtClean="0"/>
          </a:p>
          <a:p>
            <a:r>
              <a:rPr lang="en-US" baseline="0" dirty="0" smtClean="0"/>
              <a:t>If you ever experience any on the Internet or in the real world that makes you feel uncomfortable, sad, or scared, the best thing to do is to tell a person you trust about it. Who are people you trust? People you trust might be your mom and dad, your guardian, your older brother or sister, a teacher, or your principal. A police officer, your grandparents or an aunt or uncle. These people are there for when bad things happen.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a:t>
            </a:r>
            <a:r>
              <a:rPr lang="en-US" sz="1200" dirty="0" smtClean="0"/>
              <a:t>What should you do if something on the Internet makes you feel sad, scared, or uncomfortable?</a:t>
            </a:r>
          </a:p>
          <a:p>
            <a:r>
              <a:rPr lang="en-US" sz="1200" dirty="0" smtClean="0"/>
              <a:t>Get</a:t>
            </a:r>
            <a:r>
              <a:rPr lang="en-US" sz="1200" baseline="0" dirty="0" smtClean="0"/>
              <a:t> audience input.</a:t>
            </a:r>
          </a:p>
          <a:p>
            <a:r>
              <a:rPr lang="en-US" sz="1200" baseline="0" dirty="0" smtClean="0"/>
              <a:t>Say, “</a:t>
            </a:r>
            <a:r>
              <a:rPr lang="en-US" dirty="0" smtClean="0"/>
              <a:t>Talk to an adult you know and trust</a:t>
            </a:r>
            <a:r>
              <a:rPr lang="en-US" baseline="0" dirty="0" smtClean="0"/>
              <a:t> such as a parent, teacher, older brother or sister.”</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a:t>
            </a:r>
            <a:r>
              <a:rPr lang="en-US" baseline="0" dirty="0" smtClean="0"/>
              <a:t> “</a:t>
            </a:r>
            <a:r>
              <a:rPr lang="en-US" sz="1200" dirty="0" smtClean="0"/>
              <a:t>What could you do if someone you know and trust does something to make you feel sad, scared, or uncomfortable?”</a:t>
            </a:r>
          </a:p>
          <a:p>
            <a:r>
              <a:rPr lang="en-US" sz="1200" dirty="0" smtClean="0"/>
              <a:t>Get audience input.</a:t>
            </a:r>
          </a:p>
          <a:p>
            <a:r>
              <a:rPr lang="en-US" sz="1200" dirty="0" smtClean="0"/>
              <a:t>Say,</a:t>
            </a:r>
            <a:r>
              <a:rPr lang="en-US" sz="1200" baseline="0" dirty="0" smtClean="0"/>
              <a:t> “</a:t>
            </a:r>
            <a:r>
              <a:rPr lang="en-US" dirty="0" smtClean="0"/>
              <a:t>Talk to another adult you know and trust.”</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“This</a:t>
            </a:r>
            <a:r>
              <a:rPr lang="en-US" baseline="0" dirty="0" smtClean="0"/>
              <a:t> is a picture of those adults that you mentioned already of people that you know and trust.”</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Say, “Rule #1 is: ‘Say “NO!” to Cyber-Bullying’”</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Ask “What is cyber-bullying?”</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Get audience input.</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Examples: When</a:t>
            </a:r>
            <a:r>
              <a:rPr lang="en-US" baseline="0" dirty="0" smtClean="0"/>
              <a:t> </a:t>
            </a:r>
            <a:r>
              <a:rPr lang="en-US" dirty="0" smtClean="0"/>
              <a:t>someone</a:t>
            </a:r>
            <a:r>
              <a:rPr lang="en-US" baseline="0" dirty="0" smtClean="0"/>
              <a:t> texts</a:t>
            </a:r>
            <a:r>
              <a:rPr lang="en-US" dirty="0" smtClean="0"/>
              <a:t> mean things, saying hurtful</a:t>
            </a:r>
            <a:r>
              <a:rPr lang="en-US" baseline="0" dirty="0" smtClean="0"/>
              <a:t> things in an e-mail message, posting something embarrassing of someone else using technology (i.e., Use of technology to threaten, harass, or embarrass someone).</a:t>
            </a:r>
            <a:endParaRPr lang="en-US" dirty="0" smtClean="0"/>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“Let’s review</a:t>
            </a:r>
            <a:r>
              <a:rPr lang="en-US" baseline="0" dirty="0" smtClean="0"/>
              <a:t> what we have learned today.”</a:t>
            </a:r>
          </a:p>
          <a:p>
            <a:r>
              <a:rPr lang="en-US" baseline="0" dirty="0" smtClean="0"/>
              <a:t>Note: Review the rules of Internet safety.</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Say,</a:t>
            </a:r>
            <a:r>
              <a:rPr lang="en-US" baseline="0" dirty="0" smtClean="0"/>
              <a:t> “Please go home and tell your parents or guardian what you have learned about Internet safety today.”</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r>
              <a:rPr lang="en-US" baseline="0" dirty="0" smtClean="0"/>
              <a:t>Say, “You can go to </a:t>
            </a:r>
            <a:r>
              <a:rPr lang="en-US" baseline="0" dirty="0" err="1" smtClean="0"/>
              <a:t>www.netsafeutah.org</a:t>
            </a:r>
            <a:r>
              <a:rPr lang="en-US" baseline="0" dirty="0" smtClean="0"/>
              <a:t> to learn more about Internet Safety.”</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32</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“Alex is in the </a:t>
            </a:r>
            <a:r>
              <a:rPr lang="en-US" dirty="0" smtClean="0">
                <a:latin typeface="+mn-lt"/>
              </a:rPr>
              <a:t>4</a:t>
            </a:r>
            <a:r>
              <a:rPr lang="en-US" baseline="30000" dirty="0" smtClean="0">
                <a:latin typeface="+mn-lt"/>
              </a:rPr>
              <a:t>th</a:t>
            </a:r>
            <a:r>
              <a:rPr lang="en-US" dirty="0" smtClean="0">
                <a:latin typeface="+mn-lt"/>
              </a:rPr>
              <a:t> grade and will help us learn</a:t>
            </a:r>
            <a:r>
              <a:rPr lang="en-US" baseline="0" dirty="0" smtClean="0">
                <a:latin typeface="+mn-lt"/>
              </a:rPr>
              <a:t> about cyber-bullying and what we should do if it ever happens to you.”</a:t>
            </a:r>
          </a:p>
        </p:txBody>
      </p:sp>
      <p:sp>
        <p:nvSpPr>
          <p:cNvPr id="4" name="Slide Number Placeholder 3"/>
          <p:cNvSpPr>
            <a:spLocks noGrp="1"/>
          </p:cNvSpPr>
          <p:nvPr>
            <p:ph type="sldNum" sz="quarter" idx="10"/>
          </p:nvPr>
        </p:nvSpPr>
        <p:spPr/>
        <p:txBody>
          <a:bodyPr/>
          <a:lstStyle/>
          <a:p>
            <a:fld id="{3C05ED3A-1F16-164C-B0D8-C4E1C02458A7}"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“Big Mike is the</a:t>
            </a:r>
            <a:r>
              <a:rPr lang="en-US" baseline="0" dirty="0" smtClean="0"/>
              <a:t> bully in our story. </a:t>
            </a:r>
            <a:r>
              <a:rPr lang="en-US" dirty="0" smtClean="0"/>
              <a:t>Does Big Mike look like a bully?”</a:t>
            </a:r>
          </a:p>
          <a:p>
            <a:r>
              <a:rPr lang="en-US" dirty="0" smtClean="0"/>
              <a:t>Get</a:t>
            </a:r>
            <a:r>
              <a:rPr lang="en-US" baseline="0" dirty="0" smtClean="0"/>
              <a:t> audience input.</a:t>
            </a:r>
          </a:p>
          <a:p>
            <a:r>
              <a:rPr lang="en-US" baseline="0" dirty="0" smtClean="0"/>
              <a:t>Say, “Sometime bullies don’t look mean or bad like Big Mike. Sometimes they can look like a pretty normal kid.”</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“Please help us answer this question while watching the video.”</a:t>
            </a:r>
          </a:p>
          <a:p>
            <a:r>
              <a:rPr lang="en-US" baseline="0" dirty="0" smtClean="0"/>
              <a:t>‘What does Alex do to stop Big Mike from cyber-bullying him?”</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Video: Cyber-bullies are No</a:t>
            </a:r>
            <a:r>
              <a:rPr lang="en-US" baseline="0" dirty="0" smtClean="0"/>
              <a:t> Fun (2 min 19 sec)</a:t>
            </a:r>
          </a:p>
          <a:p>
            <a:endParaRPr lang="en-US" baseline="0" dirty="0" smtClean="0"/>
          </a:p>
          <a:p>
            <a:r>
              <a:rPr lang="en-US" baseline="0" dirty="0" smtClean="0"/>
              <a:t>One sixth grader nicknamed Big Mike is a big bully. Sure enough, Big Mike comes up to him and starts picking on him, calling him names and making fun of him. Alex is scared but he knows what to do. He imagines he is a courageous super hero and runs and tells the sixth grade teacher about it. </a:t>
            </a:r>
          </a:p>
          <a:p>
            <a:endParaRPr lang="en-US" baseline="0" dirty="0" smtClean="0"/>
          </a:p>
          <a:p>
            <a:r>
              <a:rPr lang="en-US" baseline="0" dirty="0" smtClean="0"/>
              <a:t>Did you know that you have to watch out for bullies on the Internet too? Kids who sent mean text messages or e-mails or taunts kids on web sites are called cyber-bullies. And they can make kids feel just as bad as Alex felt on the playground.</a:t>
            </a:r>
          </a:p>
          <a:p>
            <a:endParaRPr lang="en-US" baseline="0" dirty="0" smtClean="0"/>
          </a:p>
          <a:p>
            <a:r>
              <a:rPr lang="en-US" baseline="0" dirty="0" smtClean="0"/>
              <a:t>A couple of weeks after Big Mike got in trouble at recess he sends Alex an e-mail calling him names. Then he writes a nasty lie about Alex on a web site that a lot of kids at school can read. After school Big Mike sends Alex a text message every 10 minutes that says he’s going to beat Alex up the next day. Big Mike is really scaring Alex. As you can see Big Mike’s cyber-bullying is just as harmful as his bullying at recess.  And, the worst part is that cyber-bullying can happen anywhere even when Alex thinks he’s safe at home.  What should Alex do? The answer is simple. But, Alex has to be courageous again. He saves the nasty e-mail, the web site posting, and the text messages and shows them to his parents. His parents contact the school and give the principal all of the evidence of Big Mike’s cyber-bullying. Now Big Mike is even in bigger trouble. </a:t>
            </a:r>
          </a:p>
          <a:p>
            <a:endParaRPr lang="en-US" baseline="0" dirty="0" smtClean="0"/>
          </a:p>
          <a:p>
            <a:r>
              <a:rPr lang="en-US" baseline="0" dirty="0" smtClean="0"/>
              <a:t>Cyber-bullying is no fun.</a:t>
            </a:r>
          </a:p>
          <a:p>
            <a:endParaRPr lang="en-US" baseline="0" dirty="0" smtClean="0"/>
          </a:p>
          <a:p>
            <a:r>
              <a:rPr lang="en-US" baseline="0" dirty="0" smtClean="0"/>
              <a:t>If a cyber-bully targets you, be courageous like Alex and tell an adult, a parent, or teacher about it. It’s the best way to keep the Internet safe and fun. </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“What did Alex</a:t>
            </a:r>
            <a:r>
              <a:rPr lang="en-US" baseline="0" dirty="0" smtClean="0"/>
              <a:t> do to stop Big Mike from cyber-bullying him?”</a:t>
            </a:r>
          </a:p>
          <a:p>
            <a:r>
              <a:rPr lang="en-US" baseline="0" dirty="0" smtClean="0"/>
              <a:t>Get audience input.</a:t>
            </a:r>
          </a:p>
          <a:p>
            <a:r>
              <a:rPr lang="en-US" baseline="0" dirty="0" smtClean="0"/>
              <a:t>Note: Look for three answers: 1) Alex told the 6</a:t>
            </a:r>
            <a:r>
              <a:rPr lang="en-US" baseline="30000" dirty="0" smtClean="0"/>
              <a:t>th</a:t>
            </a:r>
            <a:r>
              <a:rPr lang="en-US" baseline="0" dirty="0" smtClean="0"/>
              <a:t> grade teacher, 2) Alex told his parents, 3) Alex saved the evidence – the text message, e-mail message, and posting from the web sites.</a:t>
            </a:r>
          </a:p>
          <a:p>
            <a:r>
              <a:rPr lang="en-US" baseline="0" dirty="0" smtClean="0"/>
              <a:t>Say, “Here is what to do if a cyber-bully targets you: </a:t>
            </a:r>
          </a:p>
          <a:p>
            <a:pPr marL="228600" indent="-228600">
              <a:buAutoNum type="arabicParenR"/>
            </a:pPr>
            <a:r>
              <a:rPr lang="en-US" baseline="0" dirty="0" smtClean="0"/>
              <a:t>do not respond, </a:t>
            </a:r>
          </a:p>
          <a:p>
            <a:pPr marL="228600" indent="-228600">
              <a:buAutoNum type="arabicParenR"/>
            </a:pPr>
            <a:r>
              <a:rPr lang="en-US" baseline="0" dirty="0" smtClean="0"/>
              <a:t>save the evidence, and </a:t>
            </a:r>
          </a:p>
          <a:p>
            <a:pPr marL="228600" indent="-228600">
              <a:buAutoNum type="arabicParenR"/>
            </a:pPr>
            <a:r>
              <a:rPr lang="en-US" baseline="0" dirty="0" smtClean="0"/>
              <a:t>report it.”</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Review the three steps for responding</a:t>
            </a:r>
            <a:r>
              <a:rPr lang="en-US" baseline="0" dirty="0" smtClean="0"/>
              <a:t> to a cyber-bully</a:t>
            </a:r>
            <a:r>
              <a:rPr lang="en-US" baseline="0" dirty="0" smtClean="0"/>
              <a:t>.</a:t>
            </a:r>
          </a:p>
          <a:p>
            <a:endParaRPr lang="en-US" baseline="0" dirty="0" smtClean="0"/>
          </a:p>
          <a:p>
            <a:r>
              <a:rPr lang="en-US" baseline="0" dirty="0" smtClean="0"/>
              <a:t>Also, don’t stand by and watch bullying.  If you see someone else getting bullied, talk to an adult you trust and report the bullying.</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1461247"/>
            <a:ext cx="9144000" cy="45291"/>
            <a:chOff x="0" y="1613647"/>
            <a:chExt cx="9144000" cy="45291"/>
          </a:xfrm>
        </p:grpSpPr>
        <p:cxnSp>
          <p:nvCxnSpPr>
            <p:cNvPr id="8" name="Straight Connector 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 name="Group 9"/>
          <p:cNvGrpSpPr/>
          <p:nvPr/>
        </p:nvGrpSpPr>
        <p:grpSpPr>
          <a:xfrm>
            <a:off x="0" y="4953000"/>
            <a:ext cx="9144000" cy="45291"/>
            <a:chOff x="0" y="1613647"/>
            <a:chExt cx="9144000" cy="45291"/>
          </a:xfrm>
        </p:grpSpPr>
        <p:cxnSp>
          <p:nvCxnSpPr>
            <p:cNvPr id="11" name="Straight Connector 10"/>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4114800" y="1572768"/>
            <a:ext cx="4910328" cy="2130552"/>
          </a:xfrm>
        </p:spPr>
        <p:txBody>
          <a:bodyPr vert="horz" lIns="91440" tIns="45720" rIns="91440" bIns="45720" rtlCol="0" anchor="b" anchorCtr="0">
            <a:normAutofit/>
          </a:bodyPr>
          <a:lstStyle>
            <a:lvl1pPr algn="r" defTabSz="914400" rtl="0" eaLnBrk="1" latinLnBrk="0" hangingPunct="1">
              <a:spcBef>
                <a:spcPct val="0"/>
              </a:spcBef>
              <a:buNone/>
              <a:defRPr sz="4800" b="1" kern="1200">
                <a:solidFill>
                  <a:schemeClr val="tx1"/>
                </a:solidFill>
                <a:effectLst>
                  <a:outerShdw blurRad="50800" dist="50800" dir="2700000" algn="tl" rotWithShape="0">
                    <a:schemeClr val="bg1">
                      <a:alpha val="30000"/>
                    </a:schemeClr>
                  </a:outerShdw>
                </a:effectLst>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4114800" y="3711388"/>
            <a:ext cx="4910328" cy="886968"/>
          </a:xfrm>
        </p:spPr>
        <p:txBody>
          <a:bodyPr vert="horz" lIns="91440" tIns="45720" rIns="91440" bIns="45720" rtlCol="0">
            <a:normAutofit/>
          </a:bodyPr>
          <a:lstStyle>
            <a:lvl1pPr marL="0" indent="0" algn="r" defTabSz="914400" rtl="0" eaLnBrk="1" latinLnBrk="0" hangingPunct="1">
              <a:spcBef>
                <a:spcPct val="20000"/>
              </a:spcBef>
              <a:buClr>
                <a:schemeClr val="accent1"/>
              </a:buClr>
              <a:buSzPct val="90000"/>
              <a:buFont typeface="Wingdings" pitchFamily="2" charset="2"/>
              <a:buNone/>
              <a:defRPr sz="2400" b="1" kern="1200">
                <a:solidFill>
                  <a:schemeClr val="tx1">
                    <a:tint val="75000"/>
                  </a:schemeClr>
                </a:solidFill>
                <a:effectLst>
                  <a:outerShdw blurRad="50800" dist="50800" dir="2700000" algn="tl" rotWithShape="0">
                    <a:schemeClr val="bg1">
                      <a:alpha val="30000"/>
                    </a:schemeClr>
                  </a:outerShdw>
                </a:effectLst>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56F95A53-A9E7-3444-968A-F8481D108B03}" type="datetimeFigureOut">
              <a:rPr lang="en-US" smtClean="0"/>
              <a:pPr/>
              <a:t>6/23/14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CEF50F-4834-1C4B-ADBE-EFB5FB9D9FBF}" type="slidenum">
              <a:rPr lang="en-US" smtClean="0"/>
              <a:pPr/>
              <a:t>‹#›</a:t>
            </a:fld>
            <a:endParaRPr lang="en-US"/>
          </a:p>
        </p:txBody>
      </p:sp>
      <p:sp>
        <p:nvSpPr>
          <p:cNvPr id="20" name="Oval 19"/>
          <p:cNvSpPr>
            <a:spLocks noChangeAspect="1"/>
          </p:cNvSpPr>
          <p:nvPr/>
        </p:nvSpPr>
        <p:spPr>
          <a:xfrm>
            <a:off x="121024" y="85165"/>
            <a:ext cx="4433047" cy="4433047"/>
          </a:xfrm>
          <a:prstGeom prst="ellipse">
            <a:avLst/>
          </a:prstGeom>
          <a:gradFill flip="none" rotWithShape="1">
            <a:gsLst>
              <a:gs pos="0">
                <a:schemeClr val="accent1"/>
              </a:gs>
              <a:gs pos="50000">
                <a:schemeClr val="accent1">
                  <a:lumMod val="75000"/>
                </a:schemeClr>
              </a:gs>
              <a:gs pos="100000">
                <a:schemeClr val="accent1"/>
              </a:gs>
            </a:gsLst>
            <a:lin ang="8400000" scaled="0"/>
            <a:tileRect/>
          </a:gradFill>
          <a:ln>
            <a:noFill/>
          </a:ln>
          <a:effectLst>
            <a:outerShdw blurRad="50800" dist="38100" dir="5400000" algn="t" rotWithShape="0">
              <a:prstClr val="black">
                <a:alpha val="40000"/>
              </a:prstClr>
            </a:outerShdw>
          </a:effectLst>
          <a:scene3d>
            <a:camera prst="orthographicFront"/>
            <a:lightRig rig="chilly" dir="t">
              <a:rot lat="0" lon="0" rev="16800000"/>
            </a:lightRig>
          </a:scene3d>
          <a:sp3d>
            <a:bevelT w="127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4" name="Oval 33"/>
          <p:cNvSpPr/>
          <p:nvPr/>
        </p:nvSpPr>
        <p:spPr>
          <a:xfrm>
            <a:off x="179294" y="112058"/>
            <a:ext cx="4201255" cy="4201255"/>
          </a:xfrm>
          <a:prstGeom prst="ellipse">
            <a:avLst/>
          </a:prstGeom>
          <a:gradFill flip="none" rotWithShape="1">
            <a:gsLst>
              <a:gs pos="0">
                <a:schemeClr val="accent2">
                  <a:alpha val="30000"/>
                </a:schemeClr>
              </a:gs>
              <a:gs pos="100000">
                <a:schemeClr val="accent2">
                  <a:lumMod val="75000"/>
                  <a:alpha val="30000"/>
                </a:schemeClr>
              </a:gs>
            </a:gsLst>
            <a:lin ang="2700000" scaled="1"/>
            <a:tileRect/>
          </a:gradFill>
          <a:ln>
            <a:noFill/>
          </a:ln>
          <a:effectLst>
            <a:innerShdw blurRad="38100" dist="127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5" name="Oval 34"/>
          <p:cNvSpPr/>
          <p:nvPr/>
        </p:nvSpPr>
        <p:spPr>
          <a:xfrm>
            <a:off x="264460" y="138952"/>
            <a:ext cx="3988777" cy="4056383"/>
          </a:xfrm>
          <a:prstGeom prst="ellipse">
            <a:avLst/>
          </a:prstGeom>
          <a:gradFill flip="none" rotWithShape="1">
            <a:gsLst>
              <a:gs pos="0">
                <a:schemeClr val="accent2">
                  <a:alpha val="30000"/>
                </a:schemeClr>
              </a:gs>
              <a:gs pos="100000">
                <a:schemeClr val="accent2">
                  <a:lumMod val="75000"/>
                  <a:alpha val="30000"/>
                </a:schemeClr>
              </a:gs>
            </a:gsLst>
            <a:lin ang="2700000" scaled="1"/>
            <a:tileRect/>
          </a:gradFill>
          <a:ln>
            <a:noFill/>
          </a:ln>
          <a:effectLst>
            <a:innerShdw blurRad="38100" dist="127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7" name="Oval 36"/>
          <p:cNvSpPr/>
          <p:nvPr/>
        </p:nvSpPr>
        <p:spPr>
          <a:xfrm>
            <a:off x="264460" y="138953"/>
            <a:ext cx="3897026" cy="3897026"/>
          </a:xfrm>
          <a:prstGeom prst="ellipse">
            <a:avLst/>
          </a:prstGeom>
          <a:gradFill flip="none" rotWithShape="1">
            <a:gsLst>
              <a:gs pos="0">
                <a:schemeClr val="accent2">
                  <a:alpha val="30000"/>
                </a:schemeClr>
              </a:gs>
              <a:gs pos="100000">
                <a:schemeClr val="accent2">
                  <a:lumMod val="75000"/>
                  <a:alpha val="30000"/>
                </a:schemeClr>
              </a:gs>
            </a:gsLst>
            <a:lin ang="2700000" scaled="1"/>
            <a:tileRect/>
          </a:gradFill>
          <a:ln>
            <a:noFill/>
          </a:ln>
          <a:effectLst>
            <a:innerShdw blurRad="127000" dist="63500" dir="162000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3">
        <a:schemeClr val="bg2"/>
      </p:bgRef>
    </p:bg>
    <p:spTree>
      <p:nvGrpSpPr>
        <p:cNvPr id="1" name=""/>
        <p:cNvGrpSpPr/>
        <p:nvPr/>
      </p:nvGrpSpPr>
      <p:grpSpPr>
        <a:xfrm>
          <a:off x="0" y="0"/>
          <a:ext cx="0" cy="0"/>
          <a:chOff x="0" y="0"/>
          <a:chExt cx="0" cy="0"/>
        </a:xfrm>
      </p:grpSpPr>
      <p:grpSp>
        <p:nvGrpSpPr>
          <p:cNvPr id="9" name="Group 8"/>
          <p:cNvGrpSpPr/>
          <p:nvPr/>
        </p:nvGrpSpPr>
        <p:grpSpPr>
          <a:xfrm>
            <a:off x="0" y="1178859"/>
            <a:ext cx="9144000" cy="45291"/>
            <a:chOff x="0" y="1613647"/>
            <a:chExt cx="9144000" cy="45291"/>
          </a:xfrm>
        </p:grpSpPr>
        <p:cxnSp>
          <p:nvCxnSpPr>
            <p:cNvPr id="10" name="Straight Connector 9"/>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0" y="5715000"/>
            <a:ext cx="9144000" cy="45291"/>
            <a:chOff x="0" y="1613647"/>
            <a:chExt cx="9144000" cy="45291"/>
          </a:xfrm>
        </p:grpSpPr>
        <p:cxnSp>
          <p:nvCxnSpPr>
            <p:cNvPr id="13" name="Straight Connector 12"/>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457200" y="1524000"/>
            <a:ext cx="3581400" cy="1252538"/>
          </a:xfrm>
        </p:spPr>
        <p:txBody>
          <a:bodyPr anchor="b">
            <a:normAutofit/>
          </a:bodyPr>
          <a:lstStyle>
            <a:lvl1pPr algn="l">
              <a:defRPr sz="3600" b="1"/>
            </a:lvl1pPr>
          </a:lstStyle>
          <a:p>
            <a:r>
              <a:rPr lang="en-US" smtClean="0"/>
              <a:t>Click to edit Master title style</a:t>
            </a:r>
            <a:endParaRPr/>
          </a:p>
        </p:txBody>
      </p:sp>
      <p:sp>
        <p:nvSpPr>
          <p:cNvPr id="4" name="Text Placeholder 3"/>
          <p:cNvSpPr>
            <a:spLocks noGrp="1"/>
          </p:cNvSpPr>
          <p:nvPr>
            <p:ph type="body" sz="half" idx="2"/>
          </p:nvPr>
        </p:nvSpPr>
        <p:spPr>
          <a:xfrm>
            <a:off x="457200" y="2895600"/>
            <a:ext cx="3581400" cy="2438400"/>
          </a:xfrm>
        </p:spPr>
        <p:txBody>
          <a:bodyPr>
            <a:normAutofit/>
          </a:bodyPr>
          <a:lstStyle>
            <a:lvl1pPr marL="0" indent="0" algn="l">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6F95A53-A9E7-3444-968A-F8481D108B03}" type="datetimeFigureOut">
              <a:rPr lang="en-US" smtClean="0"/>
              <a:pPr/>
              <a:t>6/23/14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CEF50F-4834-1C4B-ADBE-EFB5FB9D9FBF}" type="slidenum">
              <a:rPr lang="en-US" smtClean="0"/>
              <a:pPr/>
              <a:t>‹#›</a:t>
            </a:fld>
            <a:endParaRPr lang="en-US"/>
          </a:p>
        </p:txBody>
      </p:sp>
      <p:sp>
        <p:nvSpPr>
          <p:cNvPr id="8" name="Oval 7"/>
          <p:cNvSpPr>
            <a:spLocks noChangeAspect="1"/>
          </p:cNvSpPr>
          <p:nvPr/>
        </p:nvSpPr>
        <p:spPr>
          <a:xfrm>
            <a:off x="4285131" y="1116106"/>
            <a:ext cx="4724400" cy="4724400"/>
          </a:xfrm>
          <a:prstGeom prst="ellipse">
            <a:avLst/>
          </a:prstGeom>
          <a:gradFill flip="none" rotWithShape="1">
            <a:gsLst>
              <a:gs pos="0">
                <a:schemeClr val="accent1"/>
              </a:gs>
              <a:gs pos="50000">
                <a:schemeClr val="accent1">
                  <a:lumMod val="75000"/>
                </a:schemeClr>
              </a:gs>
              <a:gs pos="100000">
                <a:schemeClr val="accent1"/>
              </a:gs>
            </a:gsLst>
            <a:lin ang="8400000" scaled="0"/>
            <a:tileRect/>
          </a:gradFill>
          <a:ln>
            <a:noFill/>
          </a:ln>
          <a:effectLst>
            <a:outerShdw blurRad="50800" dist="38100" dir="5400000" algn="t" rotWithShape="0">
              <a:prstClr val="black">
                <a:alpha val="40000"/>
              </a:prstClr>
            </a:outerShdw>
          </a:effectLst>
          <a:scene3d>
            <a:camera prst="orthographicFront"/>
            <a:lightRig rig="chilly" dir="t">
              <a:rot lat="0" lon="0" rev="16800000"/>
            </a:lightRig>
          </a:scene3d>
          <a:sp3d>
            <a:bevelT w="127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 name="Picture Placeholder 2"/>
          <p:cNvSpPr>
            <a:spLocks noGrp="1"/>
          </p:cNvSpPr>
          <p:nvPr>
            <p:ph type="pic" idx="1"/>
          </p:nvPr>
        </p:nvSpPr>
        <p:spPr>
          <a:xfrm>
            <a:off x="4473386" y="1148001"/>
            <a:ext cx="4434840" cy="4434987"/>
          </a:xfrm>
          <a:prstGeom prst="ellipse">
            <a:avLst/>
          </a:prstGeom>
          <a:effectLst>
            <a:innerShdw blurRad="63500" dist="50800" dir="18900000">
              <a:prstClr val="black">
                <a:alpha val="30000"/>
              </a:prstClr>
            </a:innerShdw>
          </a:effectLst>
        </p:spPr>
        <p:txBody>
          <a:bodyPr vert="horz" lIns="91440" tIns="45720" rIns="91440" bIns="45720" rtlCol="0">
            <a:normAutofit/>
          </a:bodyPr>
          <a:lstStyle>
            <a:lvl1pPr marL="342900" indent="-342900" algn="r" defTabSz="914400" rtl="0" eaLnBrk="1" latinLnBrk="0" hangingPunct="1">
              <a:spcBef>
                <a:spcPct val="20000"/>
              </a:spcBef>
              <a:buClr>
                <a:schemeClr val="accent1"/>
              </a:buClr>
              <a:buSzPct val="90000"/>
              <a:buFont typeface="Wingdings" pitchFamily="2" charset="2"/>
              <a:buNone/>
              <a:defRPr sz="1800" b="1" kern="1200">
                <a:solidFill>
                  <a:schemeClr val="tx1"/>
                </a:solidFill>
                <a:effectLst>
                  <a:outerShdw blurRad="50800" dist="50800" dir="2700000" algn="tl" rotWithShape="0">
                    <a:schemeClr val="bg1">
                      <a:alpha val="30000"/>
                    </a:scheme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Tree>
  </p:cSld>
  <p:clrMapOvr>
    <a:overrideClrMapping bg1="dk1" tx1="lt1" bg2="dk2" tx2="lt2" accent1="accent1" accent2="accent2" accent3="accent3" accent4="accent4" accent5="accent5" accent6="accent6" hlink="hlink" folHlink="folHlink"/>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56F95A53-A9E7-3444-968A-F8481D108B03}" type="datetimeFigureOut">
              <a:rPr lang="en-US" smtClean="0"/>
              <a:pPr/>
              <a:t>6/23/14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CEF50F-4834-1C4B-ADBE-EFB5FB9D9FBF}" type="slidenum">
              <a:rPr lang="en-US" smtClean="0"/>
              <a:pPr/>
              <a:t>‹#›</a:t>
            </a:fld>
            <a:endParaRPr lang="en-US"/>
          </a:p>
        </p:txBody>
      </p:sp>
      <p:grpSp>
        <p:nvGrpSpPr>
          <p:cNvPr id="7" name="Group 6"/>
          <p:cNvGrpSpPr/>
          <p:nvPr/>
        </p:nvGrpSpPr>
        <p:grpSpPr>
          <a:xfrm>
            <a:off x="0" y="1584169"/>
            <a:ext cx="9144000" cy="45291"/>
            <a:chOff x="0" y="1613647"/>
            <a:chExt cx="9144000" cy="45291"/>
          </a:xfrm>
        </p:grpSpPr>
        <p:cxnSp>
          <p:nvCxnSpPr>
            <p:cNvPr id="8" name="Straight Connector 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556500" y="609600"/>
            <a:ext cx="1587500" cy="5516563"/>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457200" y="609600"/>
            <a:ext cx="6629400" cy="5516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a:xfrm>
            <a:off x="7556499" y="6356350"/>
            <a:ext cx="1148229" cy="365125"/>
          </a:xfrm>
        </p:spPr>
        <p:txBody>
          <a:bodyPr/>
          <a:lstStyle/>
          <a:p>
            <a:fld id="{56F95A53-A9E7-3444-968A-F8481D108B03}" type="datetimeFigureOut">
              <a:rPr lang="en-US" smtClean="0"/>
              <a:pPr/>
              <a:t>6/23/14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CEF50F-4834-1C4B-ADBE-EFB5FB9D9FBF}" type="slidenum">
              <a:rPr lang="en-US" smtClean="0"/>
              <a:pPr/>
              <a:t>‹#›</a:t>
            </a:fld>
            <a:endParaRPr lang="en-US"/>
          </a:p>
        </p:txBody>
      </p:sp>
      <p:grpSp>
        <p:nvGrpSpPr>
          <p:cNvPr id="7" name="Group 6"/>
          <p:cNvGrpSpPr/>
          <p:nvPr/>
        </p:nvGrpSpPr>
        <p:grpSpPr>
          <a:xfrm rot="5400000">
            <a:off x="4065260" y="3406355"/>
            <a:ext cx="6858000" cy="45291"/>
            <a:chOff x="0" y="1613647"/>
            <a:chExt cx="9144000" cy="45291"/>
          </a:xfrm>
        </p:grpSpPr>
        <p:cxnSp>
          <p:nvCxnSpPr>
            <p:cNvPr id="8" name="Straight Connector 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1pPr>
              <a:spcBef>
                <a:spcPts val="2000"/>
              </a:spcBef>
              <a:defRPr/>
            </a:lvl1pPr>
            <a:lvl2pPr>
              <a:spcBef>
                <a:spcPts val="600"/>
              </a:spcBef>
              <a:defRPr/>
            </a:lvl2pPr>
            <a:lvl3pPr>
              <a:spcBef>
                <a:spcPts val="600"/>
              </a:spcBef>
              <a:defRPr/>
            </a:lvl3pPr>
            <a:lvl4pPr>
              <a:spcBef>
                <a:spcPts val="600"/>
              </a:spcBef>
              <a:defRPr/>
            </a:lvl4pPr>
            <a:lvl5pPr>
              <a:spcBef>
                <a:spcPts val="600"/>
              </a:spcBef>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56F95A53-A9E7-3444-968A-F8481D108B03}" type="datetimeFigureOut">
              <a:rPr lang="en-US" smtClean="0"/>
              <a:pPr/>
              <a:t>6/23/14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CEF50F-4834-1C4B-ADBE-EFB5FB9D9FBF}" type="slidenum">
              <a:rPr lang="en-US" smtClean="0"/>
              <a:pPr/>
              <a:t>‹#›</a:t>
            </a:fld>
            <a:endParaRPr lang="en-US"/>
          </a:p>
        </p:txBody>
      </p:sp>
      <p:grpSp>
        <p:nvGrpSpPr>
          <p:cNvPr id="7" name="Group 10"/>
          <p:cNvGrpSpPr/>
          <p:nvPr/>
        </p:nvGrpSpPr>
        <p:grpSpPr>
          <a:xfrm>
            <a:off x="0" y="1584169"/>
            <a:ext cx="9144000" cy="45291"/>
            <a:chOff x="0" y="1613647"/>
            <a:chExt cx="9144000" cy="45291"/>
          </a:xfrm>
        </p:grpSpPr>
        <p:cxnSp>
          <p:nvCxnSpPr>
            <p:cNvPr id="8" name="Straight Connector 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bg>
      <p:bgRef idx="1002">
        <a:schemeClr val="bg2"/>
      </p:bgRef>
    </p:bg>
    <p:spTree>
      <p:nvGrpSpPr>
        <p:cNvPr id="1" name=""/>
        <p:cNvGrpSpPr/>
        <p:nvPr/>
      </p:nvGrpSpPr>
      <p:grpSpPr>
        <a:xfrm>
          <a:off x="0" y="0"/>
          <a:ext cx="0" cy="0"/>
          <a:chOff x="0" y="0"/>
          <a:chExt cx="0" cy="0"/>
        </a:xfrm>
      </p:grpSpPr>
      <p:grpSp>
        <p:nvGrpSpPr>
          <p:cNvPr id="6" name="Group 6"/>
          <p:cNvGrpSpPr/>
          <p:nvPr/>
        </p:nvGrpSpPr>
        <p:grpSpPr>
          <a:xfrm>
            <a:off x="0" y="1461247"/>
            <a:ext cx="9144000" cy="45291"/>
            <a:chOff x="0" y="1613647"/>
            <a:chExt cx="9144000" cy="45291"/>
          </a:xfrm>
        </p:grpSpPr>
        <p:cxnSp>
          <p:nvCxnSpPr>
            <p:cNvPr id="8" name="Straight Connector 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 name="Group 9"/>
          <p:cNvGrpSpPr/>
          <p:nvPr/>
        </p:nvGrpSpPr>
        <p:grpSpPr>
          <a:xfrm>
            <a:off x="0" y="4953000"/>
            <a:ext cx="9144000" cy="45291"/>
            <a:chOff x="0" y="1613647"/>
            <a:chExt cx="9144000" cy="45291"/>
          </a:xfrm>
        </p:grpSpPr>
        <p:cxnSp>
          <p:nvCxnSpPr>
            <p:cNvPr id="11" name="Straight Connector 10"/>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5365376" y="1573306"/>
            <a:ext cx="3653117" cy="2133600"/>
          </a:xfrm>
        </p:spPr>
        <p:txBody>
          <a:bodyPr anchor="b" anchorCtr="0"/>
          <a:lstStyle>
            <a:lvl1pPr algn="r">
              <a:defRPr/>
            </a:lvl1pPr>
          </a:lstStyle>
          <a:p>
            <a:r>
              <a:rPr lang="en-US" smtClean="0"/>
              <a:t>Click to edit Master title style</a:t>
            </a:r>
            <a:endParaRPr/>
          </a:p>
        </p:txBody>
      </p:sp>
      <p:sp>
        <p:nvSpPr>
          <p:cNvPr id="3" name="Subtitle 2"/>
          <p:cNvSpPr>
            <a:spLocks noGrp="1"/>
          </p:cNvSpPr>
          <p:nvPr>
            <p:ph type="subTitle" idx="1"/>
          </p:nvPr>
        </p:nvSpPr>
        <p:spPr>
          <a:xfrm>
            <a:off x="5365376" y="3998259"/>
            <a:ext cx="3653117" cy="883024"/>
          </a:xfrm>
        </p:spPr>
        <p:txBody>
          <a:bodyPr/>
          <a:lstStyle>
            <a:lvl1pPr marL="0" indent="0" algn="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56F95A53-A9E7-3444-968A-F8481D108B03}" type="datetimeFigureOut">
              <a:rPr lang="en-US" smtClean="0"/>
              <a:pPr/>
              <a:t>6/23/14</a:t>
            </a:fld>
            <a:endParaRPr lang="en-US"/>
          </a:p>
        </p:txBody>
      </p:sp>
      <p:sp>
        <p:nvSpPr>
          <p:cNvPr id="5" name="Footer Placeholder 4"/>
          <p:cNvSpPr>
            <a:spLocks noGrp="1"/>
          </p:cNvSpPr>
          <p:nvPr>
            <p:ph type="ftr" sz="quarter" idx="11"/>
          </p:nvPr>
        </p:nvSpPr>
        <p:spPr>
          <a:xfrm>
            <a:off x="3124200" y="6356350"/>
            <a:ext cx="2895600" cy="365125"/>
          </a:xfrm>
        </p:spPr>
        <p:txBody>
          <a:bodyPr/>
          <a:lstStyle>
            <a:lvl1pPr algn="ctr">
              <a:defRPr/>
            </a:lvl1pPr>
          </a:lstStyle>
          <a:p>
            <a:endParaRPr lang="en-US"/>
          </a:p>
        </p:txBody>
      </p:sp>
      <p:sp>
        <p:nvSpPr>
          <p:cNvPr id="16" name="Oval 15"/>
          <p:cNvSpPr>
            <a:spLocks noChangeAspect="1"/>
          </p:cNvSpPr>
          <p:nvPr/>
        </p:nvSpPr>
        <p:spPr>
          <a:xfrm>
            <a:off x="134471" y="685800"/>
            <a:ext cx="5268049" cy="5268049"/>
          </a:xfrm>
          <a:prstGeom prst="ellipse">
            <a:avLst/>
          </a:prstGeom>
          <a:gradFill flip="none" rotWithShape="1">
            <a:gsLst>
              <a:gs pos="0">
                <a:schemeClr val="accent1"/>
              </a:gs>
              <a:gs pos="50000">
                <a:schemeClr val="accent1">
                  <a:lumMod val="75000"/>
                </a:schemeClr>
              </a:gs>
              <a:gs pos="100000">
                <a:schemeClr val="accent1"/>
              </a:gs>
            </a:gsLst>
            <a:lin ang="8400000" scaled="0"/>
            <a:tileRect/>
          </a:gradFill>
          <a:ln>
            <a:noFill/>
          </a:ln>
          <a:effectLst>
            <a:outerShdw blurRad="50800" dist="38100" dir="5400000" algn="t" rotWithShape="0">
              <a:prstClr val="black">
                <a:alpha val="40000"/>
              </a:prstClr>
            </a:outerShdw>
          </a:effectLst>
          <a:scene3d>
            <a:camera prst="orthographicFront"/>
            <a:lightRig rig="chilly" dir="t">
              <a:rot lat="0" lon="0" rev="16800000"/>
            </a:lightRig>
          </a:scene3d>
          <a:sp3d>
            <a:bevelT w="127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7" name="Oval 16"/>
          <p:cNvSpPr/>
          <p:nvPr/>
        </p:nvSpPr>
        <p:spPr>
          <a:xfrm>
            <a:off x="229676" y="712694"/>
            <a:ext cx="4983480" cy="4983480"/>
          </a:xfrm>
          <a:prstGeom prst="ellipse">
            <a:avLst/>
          </a:prstGeom>
          <a:gradFill flip="none" rotWithShape="1">
            <a:gsLst>
              <a:gs pos="0">
                <a:schemeClr val="accent2">
                  <a:alpha val="30000"/>
                </a:schemeClr>
              </a:gs>
              <a:gs pos="100000">
                <a:schemeClr val="accent2">
                  <a:lumMod val="75000"/>
                  <a:alpha val="30000"/>
                </a:schemeClr>
              </a:gs>
            </a:gsLst>
            <a:lin ang="2700000" scaled="1"/>
            <a:tileRect/>
          </a:gradFill>
          <a:ln>
            <a:noFill/>
          </a:ln>
          <a:effectLst>
            <a:innerShdw blurRad="38100" dist="127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8" name="Picture Placeholder 24"/>
          <p:cNvSpPr>
            <a:spLocks noGrp="1"/>
          </p:cNvSpPr>
          <p:nvPr>
            <p:ph type="pic" sz="quarter" idx="13"/>
          </p:nvPr>
        </p:nvSpPr>
        <p:spPr>
          <a:xfrm>
            <a:off x="241232" y="716992"/>
            <a:ext cx="4906459" cy="4852935"/>
          </a:xfrm>
          <a:prstGeom prst="ellipse">
            <a:avLst/>
          </a:prstGeom>
          <a:effectLst>
            <a:innerShdw blurRad="63500" dist="50800" dir="16200000">
              <a:prstClr val="black">
                <a:alpha val="30000"/>
              </a:prstClr>
            </a:innerShdw>
          </a:effectLst>
        </p:spPr>
        <p:txBody>
          <a:bodyPr>
            <a:normAutofit/>
          </a:bodyPr>
          <a:lstStyle>
            <a:lvl1pPr algn="r">
              <a:buNone/>
              <a:defRPr sz="1800"/>
            </a:lvl1pPr>
          </a:lstStyle>
          <a:p>
            <a:r>
              <a:rPr lang="en-US" smtClean="0"/>
              <a:t>Click icon to add picture</a:t>
            </a:r>
            <a:endParaRPr/>
          </a:p>
        </p:txBody>
      </p:sp>
    </p:spTree>
  </p:cSld>
  <p:clrMapOvr>
    <a:overrideClrMapping bg1="dk1" tx1="lt1" bg2="dk2" tx2="lt2" accent1="accent1" accent2="accent2" accent3="accent3" accent4="accent4" accent5="accent5" accent6="accent6" hlink="hlink" folHlink="folHlink"/>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133600"/>
            <a:ext cx="8228013" cy="1362075"/>
          </a:xfrm>
        </p:spPr>
        <p:txBody>
          <a:bodyPr anchor="b" anchorCtr="0">
            <a:normAutofit/>
          </a:bodyPr>
          <a:lstStyle>
            <a:lvl1pPr algn="ctr">
              <a:defRPr sz="4800" b="1" cap="none" baseline="0"/>
            </a:lvl1pPr>
          </a:lstStyle>
          <a:p>
            <a:r>
              <a:rPr lang="en-US" smtClean="0"/>
              <a:t>Click to edit Master title style</a:t>
            </a:r>
            <a:endParaRPr/>
          </a:p>
        </p:txBody>
      </p:sp>
      <p:sp>
        <p:nvSpPr>
          <p:cNvPr id="3" name="Text Placeholder 2"/>
          <p:cNvSpPr>
            <a:spLocks noGrp="1"/>
          </p:cNvSpPr>
          <p:nvPr>
            <p:ph type="body" idx="1"/>
          </p:nvPr>
        </p:nvSpPr>
        <p:spPr>
          <a:xfrm>
            <a:off x="457200" y="3529013"/>
            <a:ext cx="8228013" cy="1347787"/>
          </a:xfrm>
        </p:spPr>
        <p:txBody>
          <a:bodyPr anchor="t" anchorCtr="0"/>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6F95A53-A9E7-3444-968A-F8481D108B03}" type="datetimeFigureOut">
              <a:rPr lang="en-US" smtClean="0"/>
              <a:pPr/>
              <a:t>6/23/14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CEF50F-4834-1C4B-ADBE-EFB5FB9D9FBF}" type="slidenum">
              <a:rPr lang="en-US" smtClean="0"/>
              <a:pPr/>
              <a:t>‹#›</a:t>
            </a:fld>
            <a:endParaRPr lang="en-US"/>
          </a:p>
        </p:txBody>
      </p:sp>
      <p:grpSp>
        <p:nvGrpSpPr>
          <p:cNvPr id="7" name="Group 7"/>
          <p:cNvGrpSpPr/>
          <p:nvPr/>
        </p:nvGrpSpPr>
        <p:grpSpPr>
          <a:xfrm>
            <a:off x="0" y="1447800"/>
            <a:ext cx="9144000" cy="45291"/>
            <a:chOff x="0" y="1613647"/>
            <a:chExt cx="9144000" cy="45291"/>
          </a:xfrm>
        </p:grpSpPr>
        <p:cxnSp>
          <p:nvCxnSpPr>
            <p:cNvPr id="9" name="Straight Connector 8"/>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 name="Group 10"/>
          <p:cNvGrpSpPr/>
          <p:nvPr/>
        </p:nvGrpSpPr>
        <p:grpSpPr>
          <a:xfrm>
            <a:off x="0" y="4939553"/>
            <a:ext cx="9144000" cy="45291"/>
            <a:chOff x="0" y="1613647"/>
            <a:chExt cx="9144000" cy="45291"/>
          </a:xfrm>
        </p:grpSpPr>
        <p:cxnSp>
          <p:nvCxnSpPr>
            <p:cNvPr id="12" name="Straight Connector 11"/>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overrideClrMapping bg1="dk1" tx1="lt1" bg2="dk2" tx2="lt2" accent1="accent1" accent2="accent2" accent3="accent3" accent4="accent4" accent5="accent5" accent6="accent6" hlink="hlink" folHlink="folHlink"/>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57200" y="2057401"/>
            <a:ext cx="3931920" cy="3980328"/>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754880" y="2057401"/>
            <a:ext cx="3931920" cy="3980328"/>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56F95A53-A9E7-3444-968A-F8481D108B03}" type="datetimeFigureOut">
              <a:rPr lang="en-US" smtClean="0"/>
              <a:pPr/>
              <a:t>6/23/14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CEF50F-4834-1C4B-ADBE-EFB5FB9D9FBF}" type="slidenum">
              <a:rPr lang="en-US" smtClean="0"/>
              <a:pPr/>
              <a:t>‹#›</a:t>
            </a:fld>
            <a:endParaRPr lang="en-US"/>
          </a:p>
        </p:txBody>
      </p:sp>
      <p:grpSp>
        <p:nvGrpSpPr>
          <p:cNvPr id="8" name="Group 16"/>
          <p:cNvGrpSpPr/>
          <p:nvPr/>
        </p:nvGrpSpPr>
        <p:grpSpPr>
          <a:xfrm>
            <a:off x="0" y="1584169"/>
            <a:ext cx="9144000" cy="45291"/>
            <a:chOff x="0" y="1613647"/>
            <a:chExt cx="9144000" cy="45291"/>
          </a:xfrm>
        </p:grpSpPr>
        <p:cxnSp>
          <p:nvCxnSpPr>
            <p:cNvPr id="18" name="Straight Connector 1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grpSp>
        <p:nvGrpSpPr>
          <p:cNvPr id="10" name="Group 9"/>
          <p:cNvGrpSpPr/>
          <p:nvPr/>
        </p:nvGrpSpPr>
        <p:grpSpPr>
          <a:xfrm>
            <a:off x="0" y="1584169"/>
            <a:ext cx="9144000" cy="45291"/>
            <a:chOff x="0" y="1613647"/>
            <a:chExt cx="9144000" cy="45291"/>
          </a:xfrm>
        </p:grpSpPr>
        <p:cxnSp>
          <p:nvCxnSpPr>
            <p:cNvPr id="11" name="Straight Connector 10"/>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457200" y="1734670"/>
            <a:ext cx="3931920" cy="744071"/>
          </a:xfrm>
        </p:spPr>
        <p:txBody>
          <a:bodyPr anchor="ctr" anchorCtr="0">
            <a:noAutofit/>
          </a:bodyPr>
          <a:lstStyle>
            <a:lvl1pPr marL="0" indent="0" algn="ctr">
              <a:buNone/>
              <a:defRPr sz="28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514600"/>
            <a:ext cx="3931920" cy="3523129"/>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754880" y="1734670"/>
            <a:ext cx="3931920" cy="744071"/>
          </a:xfrm>
        </p:spPr>
        <p:txBody>
          <a:bodyPr anchor="ctr" anchorCtr="0">
            <a:noAutofit/>
          </a:bodyPr>
          <a:lstStyle>
            <a:lvl1pPr marL="0" indent="0" algn="ctr">
              <a:buNone/>
              <a:defRPr sz="28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514600"/>
            <a:ext cx="3931920" cy="3523129"/>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56F95A53-A9E7-3444-968A-F8481D108B03}" type="datetimeFigureOut">
              <a:rPr lang="en-US" smtClean="0"/>
              <a:pPr/>
              <a:t>6/23/14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CCEF50F-4834-1C4B-ADBE-EFB5FB9D9FBF}" type="slidenum">
              <a:rPr lang="en-US" smtClean="0"/>
              <a:pPr/>
              <a:t>‹#›</a:t>
            </a:fld>
            <a:endParaRPr lang="en-US"/>
          </a:p>
        </p:txBody>
      </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56F95A53-A9E7-3444-968A-F8481D108B03}" type="datetimeFigureOut">
              <a:rPr lang="en-US" smtClean="0"/>
              <a:pPr/>
              <a:t>6/23/14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CCEF50F-4834-1C4B-ADBE-EFB5FB9D9FBF}" type="slidenum">
              <a:rPr lang="en-US" smtClean="0"/>
              <a:pPr/>
              <a:t>‹#›</a:t>
            </a:fld>
            <a:endParaRPr lang="en-US"/>
          </a:p>
        </p:txBody>
      </p:sp>
      <p:grpSp>
        <p:nvGrpSpPr>
          <p:cNvPr id="6" name="Group 6"/>
          <p:cNvGrpSpPr/>
          <p:nvPr/>
        </p:nvGrpSpPr>
        <p:grpSpPr>
          <a:xfrm>
            <a:off x="0" y="1584169"/>
            <a:ext cx="9144000" cy="45291"/>
            <a:chOff x="0" y="1613647"/>
            <a:chExt cx="9144000" cy="45291"/>
          </a:xfrm>
        </p:grpSpPr>
        <p:cxnSp>
          <p:nvCxnSpPr>
            <p:cNvPr id="8" name="Straight Connector 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F95A53-A9E7-3444-968A-F8481D108B03}" type="datetimeFigureOut">
              <a:rPr lang="en-US" smtClean="0"/>
              <a:pPr/>
              <a:t>6/23/14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CCEF50F-4834-1C4B-ADBE-EFB5FB9D9FBF}" type="slidenum">
              <a:rPr lang="en-US" smtClean="0"/>
              <a:pPr/>
              <a:t>‹#›</a:t>
            </a:fld>
            <a:endParaRPr lang="en-US"/>
          </a:p>
        </p:txBody>
      </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199" y="658906"/>
            <a:ext cx="3602039" cy="1162050"/>
          </a:xfrm>
        </p:spPr>
        <p:txBody>
          <a:bodyPr anchor="b">
            <a:normAutofit/>
          </a:bodyPr>
          <a:lstStyle>
            <a:lvl1pPr algn="ctr">
              <a:defRPr sz="3600" b="1"/>
            </a:lvl1pPr>
          </a:lstStyle>
          <a:p>
            <a:r>
              <a:rPr lang="en-US" smtClean="0"/>
              <a:t>Click to edit Master title style</a:t>
            </a:r>
            <a:endParaRPr/>
          </a:p>
        </p:txBody>
      </p:sp>
      <p:sp>
        <p:nvSpPr>
          <p:cNvPr id="3" name="Content Placeholder 2"/>
          <p:cNvSpPr>
            <a:spLocks noGrp="1"/>
          </p:cNvSpPr>
          <p:nvPr>
            <p:ph idx="1"/>
          </p:nvPr>
        </p:nvSpPr>
        <p:spPr>
          <a:xfrm>
            <a:off x="4473388" y="273051"/>
            <a:ext cx="4206240" cy="5778500"/>
          </a:xfrm>
        </p:spPr>
        <p:txBody>
          <a:bodyPr>
            <a:normAutofit/>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457199" y="1905001"/>
            <a:ext cx="3602039" cy="3733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6F95A53-A9E7-3444-968A-F8481D108B03}" type="datetimeFigureOut">
              <a:rPr lang="en-US" smtClean="0"/>
              <a:pPr/>
              <a:t>6/23/14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CEF50F-4834-1C4B-ADBE-EFB5FB9D9FBF}" type="slidenum">
              <a:rPr lang="en-US" smtClean="0"/>
              <a:pPr/>
              <a:t>‹#›</a:t>
            </a:fld>
            <a:endParaRPr lang="en-US"/>
          </a:p>
        </p:txBody>
      </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dirty="0"/>
          </a:p>
        </p:txBody>
      </p:sp>
      <p:sp>
        <p:nvSpPr>
          <p:cNvPr id="3" name="Text Placeholder 2"/>
          <p:cNvSpPr>
            <a:spLocks noGrp="1"/>
          </p:cNvSpPr>
          <p:nvPr>
            <p:ph type="body" idx="1"/>
          </p:nvPr>
        </p:nvSpPr>
        <p:spPr>
          <a:xfrm>
            <a:off x="457200" y="2057401"/>
            <a:ext cx="8229600" cy="39624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dirty="0"/>
          </a:p>
        </p:txBody>
      </p:sp>
      <p:sp>
        <p:nvSpPr>
          <p:cNvPr id="4" name="Date Placeholder 3"/>
          <p:cNvSpPr>
            <a:spLocks noGrp="1"/>
          </p:cNvSpPr>
          <p:nvPr>
            <p:ph type="dt" sz="half" idx="2"/>
          </p:nvPr>
        </p:nvSpPr>
        <p:spPr>
          <a:xfrm>
            <a:off x="6571129"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F95A53-A9E7-3444-968A-F8481D108B03}" type="datetimeFigureOut">
              <a:rPr lang="en-US" smtClean="0"/>
              <a:pPr/>
              <a:t>6/23/14</a:t>
            </a:fld>
            <a:endParaRPr lang="en-US"/>
          </a:p>
        </p:txBody>
      </p:sp>
      <p:sp>
        <p:nvSpPr>
          <p:cNvPr id="5" name="Footer Placeholder 4"/>
          <p:cNvSpPr>
            <a:spLocks noGrp="1"/>
          </p:cNvSpPr>
          <p:nvPr>
            <p:ph type="ftr" sz="quarter" idx="3"/>
          </p:nvPr>
        </p:nvSpPr>
        <p:spPr>
          <a:xfrm>
            <a:off x="457200" y="6356350"/>
            <a:ext cx="2895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267200" y="6356350"/>
            <a:ext cx="609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0CCEF50F-4834-1C4B-ADBE-EFB5FB9D9FBF}"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Lst>
  <p:transition xmlns:p14="http://schemas.microsoft.com/office/powerpoint/2010/main">
    <p:dissolve/>
  </p:transition>
  <p:timing>
    <p:tnLst>
      <p:par>
        <p:cTn xmlns:p14="http://schemas.microsoft.com/office/powerpoint/2010/main" id="1" dur="indefinite" restart="never" nodeType="tmRoot"/>
      </p:par>
    </p:tnLst>
  </p:timing>
  <p:txStyles>
    <p:titleStyle>
      <a:lvl1pPr algn="ctr" defTabSz="914400" rtl="0" eaLnBrk="1" latinLnBrk="0" hangingPunct="1">
        <a:spcBef>
          <a:spcPct val="0"/>
        </a:spcBef>
        <a:buNone/>
        <a:defRPr sz="4800" b="1" kern="1200">
          <a:solidFill>
            <a:srgbClr val="FFFF00"/>
          </a:solidFill>
          <a:effectLst>
            <a:outerShdw blurRad="50800" dist="50800" dir="2700000" algn="tl" rotWithShape="0">
              <a:schemeClr val="bg1">
                <a:alpha val="30000"/>
              </a:schemeClr>
            </a:outerShdw>
          </a:effectLst>
          <a:latin typeface="+mj-lt"/>
          <a:ea typeface="+mj-ea"/>
          <a:cs typeface="+mj-cs"/>
        </a:defRPr>
      </a:lvl1pPr>
    </p:titleStyle>
    <p:bodyStyle>
      <a:lvl1pPr marL="342900" indent="-342900" algn="l" defTabSz="914400" rtl="0" eaLnBrk="1" latinLnBrk="0" hangingPunct="1">
        <a:spcBef>
          <a:spcPct val="20000"/>
        </a:spcBef>
        <a:buClr>
          <a:schemeClr val="accent1"/>
        </a:buClr>
        <a:buSzPct val="90000"/>
        <a:buFont typeface="Wingdings" pitchFamily="2" charset="2"/>
        <a:buChar char=""/>
        <a:defRPr sz="2400" b="1" kern="1200">
          <a:solidFill>
            <a:srgbClr val="FFFF00"/>
          </a:solidFill>
          <a:effectLst>
            <a:outerShdw blurRad="50800" dist="50800" dir="2700000" algn="tl" rotWithShape="0">
              <a:schemeClr val="bg1">
                <a:alpha val="30000"/>
              </a:schemeClr>
            </a:outerShdw>
          </a:effectLst>
          <a:latin typeface="+mn-lt"/>
          <a:ea typeface="+mn-ea"/>
          <a:cs typeface="+mn-cs"/>
        </a:defRPr>
      </a:lvl1pPr>
      <a:lvl2pPr marL="685800" indent="-336550" algn="l" defTabSz="914400" rtl="0" eaLnBrk="1" latinLnBrk="0" hangingPunct="1">
        <a:spcBef>
          <a:spcPct val="20000"/>
        </a:spcBef>
        <a:buClr>
          <a:schemeClr val="accent2"/>
        </a:buClr>
        <a:buSzPct val="90000"/>
        <a:buFont typeface="Wingdings" pitchFamily="2" charset="2"/>
        <a:buChar char=""/>
        <a:defRPr sz="2200" b="1" kern="1200">
          <a:solidFill>
            <a:srgbClr val="FFFF00"/>
          </a:solidFill>
          <a:effectLst>
            <a:outerShdw blurRad="50800" dist="50800" dir="2700000" algn="tl" rotWithShape="0">
              <a:schemeClr val="bg1">
                <a:alpha val="30000"/>
              </a:schemeClr>
            </a:outerShdw>
          </a:effectLst>
          <a:latin typeface="+mn-lt"/>
          <a:ea typeface="+mn-ea"/>
          <a:cs typeface="+mn-cs"/>
        </a:defRPr>
      </a:lvl2pPr>
      <a:lvl3pPr marL="1035050" indent="-349250" algn="l" defTabSz="914400" rtl="0" eaLnBrk="1" latinLnBrk="0" hangingPunct="1">
        <a:spcBef>
          <a:spcPct val="20000"/>
        </a:spcBef>
        <a:buClr>
          <a:schemeClr val="accent1"/>
        </a:buClr>
        <a:buSzPct val="90000"/>
        <a:buFont typeface="Wingdings" pitchFamily="2" charset="2"/>
        <a:buChar char=""/>
        <a:defRPr sz="2000" b="1" kern="1200">
          <a:solidFill>
            <a:srgbClr val="FFFF00"/>
          </a:solidFill>
          <a:effectLst>
            <a:outerShdw blurRad="50800" dist="50800" dir="2700000" algn="tl" rotWithShape="0">
              <a:schemeClr val="bg1">
                <a:alpha val="30000"/>
              </a:schemeClr>
            </a:outerShdw>
          </a:effectLst>
          <a:latin typeface="+mn-lt"/>
          <a:ea typeface="+mn-ea"/>
          <a:cs typeface="+mn-cs"/>
        </a:defRPr>
      </a:lvl3pPr>
      <a:lvl4pPr marL="1371600" indent="-336550" algn="l" defTabSz="914400" rtl="0" eaLnBrk="1" latinLnBrk="0" hangingPunct="1">
        <a:spcBef>
          <a:spcPct val="20000"/>
        </a:spcBef>
        <a:buClr>
          <a:schemeClr val="accent2"/>
        </a:buClr>
        <a:buSzPct val="90000"/>
        <a:buFont typeface="Wingdings" pitchFamily="2" charset="2"/>
        <a:buChar char=""/>
        <a:defRPr sz="1800" b="1" kern="1200">
          <a:solidFill>
            <a:srgbClr val="FFFF00"/>
          </a:solidFill>
          <a:effectLst>
            <a:outerShdw blurRad="50800" dist="50800" dir="2700000" algn="tl" rotWithShape="0">
              <a:schemeClr val="bg1">
                <a:alpha val="30000"/>
              </a:schemeClr>
            </a:outerShdw>
          </a:effectLst>
          <a:latin typeface="+mn-lt"/>
          <a:ea typeface="+mn-ea"/>
          <a:cs typeface="+mn-cs"/>
        </a:defRPr>
      </a:lvl4pPr>
      <a:lvl5pPr marL="1720850" indent="-349250" algn="l" defTabSz="914400" rtl="0" eaLnBrk="1" latinLnBrk="0" hangingPunct="1">
        <a:spcBef>
          <a:spcPct val="20000"/>
        </a:spcBef>
        <a:buClr>
          <a:schemeClr val="accent1"/>
        </a:buClr>
        <a:buSzPct val="90000"/>
        <a:buFont typeface="Wingdings" pitchFamily="2" charset="2"/>
        <a:buChar char=""/>
        <a:defRPr sz="1800" b="1" kern="1200">
          <a:solidFill>
            <a:srgbClr val="FFFF00"/>
          </a:solidFill>
          <a:effectLst>
            <a:outerShdw blurRad="50800" dist="50800" dir="2700000" algn="tl" rotWithShape="0">
              <a:schemeClr val="bg1">
                <a:alpha val="30000"/>
              </a:schemeClr>
            </a:outerShdw>
          </a:effectLst>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2.xml"/><Relationship Id="rId5" Type="http://schemas.openxmlformats.org/officeDocument/2006/relationships/image" Target="../media/image10.png"/><Relationship Id="rId1" Type="http://schemas.microsoft.com/office/2007/relationships/media" Target="../media/media1.mp4"/><Relationship Id="rId2" Type="http://schemas.openxmlformats.org/officeDocument/2006/relationships/video" Target="../media/media1.mp4"/></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8.xml"/><Relationship Id="rId5" Type="http://schemas.openxmlformats.org/officeDocument/2006/relationships/image" Target="../media/image15.png"/><Relationship Id="rId1" Type="http://schemas.microsoft.com/office/2007/relationships/media" Target="../media/media2.mp4"/><Relationship Id="rId2" Type="http://schemas.openxmlformats.org/officeDocument/2006/relationships/video" Target="../media/media2.mp4"/></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22.xml"/><Relationship Id="rId5" Type="http://schemas.openxmlformats.org/officeDocument/2006/relationships/image" Target="../media/image22.png"/><Relationship Id="rId1" Type="http://schemas.microsoft.com/office/2007/relationships/media" Target="../media/media3.mp4"/><Relationship Id="rId2" Type="http://schemas.openxmlformats.org/officeDocument/2006/relationships/video" Target="../media/media3.mp4"/></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2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26.xml"/><Relationship Id="rId5" Type="http://schemas.openxmlformats.org/officeDocument/2006/relationships/image" Target="../media/image24.png"/><Relationship Id="rId1" Type="http://schemas.microsoft.com/office/2007/relationships/media" Target="file://localhost/Volumes/2TB%20Serial/Google%20Drive/Netsafe/IMPROVED%20PRESENTATION%20MATERIALS/IN%20THE%20OVEN%20presentation%20materials/NetSafe-CIPA%20Presentation%20for%204-6%20Grades/4-6%20Talk%20to%20an%20Adult%20You%20Trust.mp4" TargetMode="External"/><Relationship Id="rId2" Type="http://schemas.openxmlformats.org/officeDocument/2006/relationships/video" Target="file://localhost/Volumes/2TB%20Serial/Google%20Drive/Netsafe/IMPROVED%20PRESENTATION%20MATERIALS/IN%20THE%20OVEN%20presentation%20materials/NetSafe-CIPA%20Presentation%20for%204-6%20Grades/4-6%20Talk%20to%20an%20Adult%20You%20Trust.mp4"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2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2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2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7.xml"/><Relationship Id="rId5" Type="http://schemas.openxmlformats.org/officeDocument/2006/relationships/image" Target="../media/image8.png"/><Relationship Id="rId1" Type="http://schemas.microsoft.com/office/2007/relationships/media" Target="file://localhost/Volumes/2TB%20Serial/Google%20Drive/Netsafe/IMPROVED%20PRESENTATION%20MATERIALS/IN%20THE%20OVEN%20presentation%20materials/NetSafe-CIPA%20Presentation%20for%204-6%20Grades/K-6%20Cyber-bullies%20are%20No%20Fun.mp4" TargetMode="External"/><Relationship Id="rId2" Type="http://schemas.openxmlformats.org/officeDocument/2006/relationships/video" Target="file://localhost/Volumes/2TB%20Serial/Google%20Drive/Netsafe/IMPROVED%20PRESENTATION%20MATERIALS/IN%20THE%20OVEN%20presentation%20materials/NetSafe-CIPA%20Presentation%20for%204-6%20Grades/K-6%20Cyber-bullies%20are%20No%20Fun.mp4"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netsafe_utah_logo_rgb"/>
          <p:cNvPicPr>
            <a:picLocks noChangeAspect="1" noChangeArrowheads="1"/>
          </p:cNvPicPr>
          <p:nvPr/>
        </p:nvPicPr>
        <p:blipFill>
          <a:blip r:embed="rId3"/>
          <a:srcRect/>
          <a:stretch>
            <a:fillRect/>
          </a:stretch>
        </p:blipFill>
        <p:spPr bwMode="auto">
          <a:xfrm>
            <a:off x="990600" y="457200"/>
            <a:ext cx="7162800" cy="31289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rmAutofit fontScale="90000"/>
          </a:bodyPr>
          <a:lstStyle/>
          <a:p>
            <a:r>
              <a:rPr lang="en-US" dirty="0" smtClean="0"/>
              <a:t>Rule #2: </a:t>
            </a:r>
            <a:br>
              <a:rPr lang="en-US" dirty="0" smtClean="0"/>
            </a:br>
            <a:r>
              <a:rPr lang="en-US" dirty="0" smtClean="0"/>
              <a:t>Protect Your Personal Information</a:t>
            </a:r>
            <a:endParaRPr lang="en-US" dirty="0"/>
          </a:p>
        </p:txBody>
      </p:sp>
      <p:pic>
        <p:nvPicPr>
          <p:cNvPr id="5" name="Picture 4"/>
          <p:cNvPicPr/>
          <p:nvPr/>
        </p:nvPicPr>
        <p:blipFill>
          <a:blip r:embed="rId3" cstate="print"/>
          <a:srcRect/>
          <a:stretch>
            <a:fillRect/>
          </a:stretch>
        </p:blipFill>
        <p:spPr bwMode="auto">
          <a:xfrm>
            <a:off x="2190750" y="2133600"/>
            <a:ext cx="4762500" cy="3429000"/>
          </a:xfrm>
          <a:prstGeom prst="rect">
            <a:avLst/>
          </a:prstGeom>
          <a:noFill/>
          <a:ln w="9525">
            <a:noFill/>
            <a:miter lim="800000"/>
            <a:headEnd/>
            <a:tailEnd/>
          </a:ln>
        </p:spPr>
      </p:pic>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are some examples of personal information?</a:t>
            </a:r>
            <a:endParaRPr lang="en-US" dirty="0"/>
          </a:p>
        </p:txBody>
      </p:sp>
      <p:sp>
        <p:nvSpPr>
          <p:cNvPr id="3" name="Content Placeholder 2"/>
          <p:cNvSpPr>
            <a:spLocks noGrp="1"/>
          </p:cNvSpPr>
          <p:nvPr>
            <p:ph idx="1"/>
          </p:nvPr>
        </p:nvSpPr>
        <p:spPr/>
        <p:txBody>
          <a:bodyPr>
            <a:normAutofit lnSpcReduction="10000"/>
          </a:bodyPr>
          <a:lstStyle/>
          <a:p>
            <a:r>
              <a:rPr lang="en-US" dirty="0" smtClean="0"/>
              <a:t>Name</a:t>
            </a:r>
          </a:p>
          <a:p>
            <a:r>
              <a:rPr lang="en-US" dirty="0" smtClean="0"/>
              <a:t>Address</a:t>
            </a:r>
          </a:p>
          <a:p>
            <a:r>
              <a:rPr lang="en-US" dirty="0" smtClean="0"/>
              <a:t>Phone Number</a:t>
            </a:r>
          </a:p>
          <a:p>
            <a:r>
              <a:rPr lang="en-US" dirty="0" smtClean="0"/>
              <a:t>Email Address</a:t>
            </a:r>
          </a:p>
          <a:p>
            <a:r>
              <a:rPr lang="en-US" dirty="0" smtClean="0"/>
              <a:t>Passwords</a:t>
            </a:r>
          </a:p>
          <a:p>
            <a:r>
              <a:rPr lang="en-US" dirty="0" smtClean="0"/>
              <a:t>Birth date</a:t>
            </a:r>
          </a:p>
          <a:p>
            <a:r>
              <a:rPr lang="en-US" dirty="0" smtClean="0"/>
              <a:t>Name of your school</a:t>
            </a:r>
            <a:endParaRPr lang="en-US" dirty="0"/>
          </a:p>
        </p:txBody>
      </p:sp>
    </p:spTree>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4-6 Personal Info.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0" y="0"/>
            <a:ext cx="9144000" cy="6858000"/>
          </a:xfrm>
        </p:spPr>
      </p:pic>
    </p:spTree>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106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When should you guard your personal information?</a:t>
            </a:r>
            <a:endParaRPr lang="en-US" dirty="0"/>
          </a:p>
        </p:txBody>
      </p:sp>
      <p:pic>
        <p:nvPicPr>
          <p:cNvPr id="5" name="Picture 3"/>
          <p:cNvPicPr>
            <a:picLocks noChangeAspect="1" noChangeArrowheads="1"/>
          </p:cNvPicPr>
          <p:nvPr/>
        </p:nvPicPr>
        <p:blipFill>
          <a:blip r:embed="rId3"/>
          <a:srcRect/>
          <a:stretch>
            <a:fillRect/>
          </a:stretch>
        </p:blipFill>
        <p:spPr bwMode="auto">
          <a:xfrm>
            <a:off x="1524000" y="1676400"/>
            <a:ext cx="5867400" cy="4403006"/>
          </a:xfrm>
          <a:prstGeom prst="rect">
            <a:avLst/>
          </a:prstGeom>
          <a:noFill/>
          <a:ln w="9525">
            <a:noFill/>
            <a:miter lim="800000"/>
            <a:headEnd/>
            <a:tailEnd/>
          </a:ln>
        </p:spPr>
      </p:pic>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When is it okay to give out your personal information?</a:t>
            </a:r>
            <a:endParaRPr lang="en-US" dirty="0"/>
          </a:p>
        </p:txBody>
      </p:sp>
      <p:pic>
        <p:nvPicPr>
          <p:cNvPr id="6" name="Picture 2"/>
          <p:cNvPicPr>
            <a:picLocks noChangeAspect="1" noChangeArrowheads="1"/>
          </p:cNvPicPr>
          <p:nvPr/>
        </p:nvPicPr>
        <p:blipFill>
          <a:blip r:embed="rId3"/>
          <a:srcRect/>
          <a:stretch>
            <a:fillRect/>
          </a:stretch>
        </p:blipFill>
        <p:spPr bwMode="auto">
          <a:xfrm>
            <a:off x="1600200" y="1676400"/>
            <a:ext cx="5889514" cy="4419600"/>
          </a:xfrm>
          <a:prstGeom prst="rect">
            <a:avLst/>
          </a:prstGeom>
          <a:noFill/>
          <a:ln w="9525">
            <a:noFill/>
            <a:miter lim="800000"/>
            <a:headEnd/>
            <a:tailEnd/>
          </a:ln>
        </p:spPr>
      </p:pic>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r>
              <a:rPr lang="en-US" dirty="0" smtClean="0"/>
              <a:t>Rule #3: </a:t>
            </a:r>
            <a:br>
              <a:rPr lang="en-US" dirty="0" smtClean="0"/>
            </a:br>
            <a:r>
              <a:rPr lang="en-US" dirty="0" smtClean="0"/>
              <a:t>Don’t “Friend” Strangers Online </a:t>
            </a:r>
            <a:endParaRPr lang="en-US" dirty="0"/>
          </a:p>
        </p:txBody>
      </p:sp>
      <p:pic>
        <p:nvPicPr>
          <p:cNvPr id="4" name="Picture 3" descr="Screen Shot 2014-06-19 at 4.18.20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5000" y="2057400"/>
            <a:ext cx="5257800" cy="3797783"/>
          </a:xfrm>
          <a:prstGeom prst="rect">
            <a:avLst/>
          </a:prstGeom>
        </p:spPr>
      </p:pic>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7000"/>
            <a:ext cx="8229600" cy="1143000"/>
          </a:xfrm>
        </p:spPr>
        <p:txBody>
          <a:bodyPr>
            <a:noAutofit/>
          </a:bodyPr>
          <a:lstStyle/>
          <a:p>
            <a:r>
              <a:rPr lang="en-US" dirty="0" smtClean="0"/>
              <a:t>Who should you have as an online friend?</a:t>
            </a:r>
            <a:endParaRPr lang="en-US" dirty="0"/>
          </a:p>
        </p:txBody>
      </p:sp>
      <p:pic>
        <p:nvPicPr>
          <p:cNvPr id="3" name="Picture 2"/>
          <p:cNvPicPr/>
          <p:nvPr/>
        </p:nvPicPr>
        <p:blipFill>
          <a:blip r:embed="rId3" cstate="print"/>
          <a:srcRect/>
          <a:stretch>
            <a:fillRect/>
          </a:stretch>
        </p:blipFill>
        <p:spPr bwMode="auto">
          <a:xfrm>
            <a:off x="2080260" y="2590800"/>
            <a:ext cx="4777740" cy="3429000"/>
          </a:xfrm>
          <a:prstGeom prst="rect">
            <a:avLst/>
          </a:prstGeom>
          <a:noFill/>
          <a:ln w="9525">
            <a:noFill/>
            <a:miter lim="800000"/>
            <a:headEnd/>
            <a:tailEnd/>
          </a:ln>
        </p:spPr>
      </p:pic>
      <p:sp>
        <p:nvSpPr>
          <p:cNvPr id="4" name="TextBox 3"/>
          <p:cNvSpPr txBox="1"/>
          <p:nvPr/>
        </p:nvSpPr>
        <p:spPr>
          <a:xfrm>
            <a:off x="3429000" y="698500"/>
            <a:ext cx="184666" cy="369332"/>
          </a:xfrm>
          <a:prstGeom prst="rect">
            <a:avLst/>
          </a:prstGeom>
          <a:noFill/>
        </p:spPr>
        <p:txBody>
          <a:bodyPr wrap="none" rtlCol="0">
            <a:spAutoFit/>
          </a:bodyPr>
          <a:lstStyle/>
          <a:p>
            <a:endParaRPr lang="en-US" dirty="0"/>
          </a:p>
        </p:txBody>
      </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People that you know and trust </a:t>
            </a:r>
            <a:br>
              <a:rPr lang="en-US" dirty="0" smtClean="0"/>
            </a:br>
            <a:r>
              <a:rPr lang="en-US" dirty="0" smtClean="0"/>
              <a:t>in real life:</a:t>
            </a:r>
            <a:endParaRPr lang="en-US" dirty="0"/>
          </a:p>
        </p:txBody>
      </p:sp>
      <p:sp>
        <p:nvSpPr>
          <p:cNvPr id="3" name="Content Placeholder 2"/>
          <p:cNvSpPr>
            <a:spLocks noGrp="1"/>
          </p:cNvSpPr>
          <p:nvPr>
            <p:ph idx="1"/>
          </p:nvPr>
        </p:nvSpPr>
        <p:spPr/>
        <p:txBody>
          <a:bodyPr/>
          <a:lstStyle/>
          <a:p>
            <a:r>
              <a:rPr lang="en-US" dirty="0" smtClean="0"/>
              <a:t>Your mom and dad or guardian</a:t>
            </a:r>
          </a:p>
          <a:p>
            <a:r>
              <a:rPr lang="en-US" dirty="0" smtClean="0"/>
              <a:t>Your grandpa and grandma</a:t>
            </a:r>
          </a:p>
          <a:p>
            <a:r>
              <a:rPr lang="en-US" dirty="0" smtClean="0"/>
              <a:t>Your brothers and sisters</a:t>
            </a:r>
          </a:p>
          <a:p>
            <a:r>
              <a:rPr lang="en-US" dirty="0" smtClean="0"/>
              <a:t>Your aunts and uncles</a:t>
            </a:r>
          </a:p>
          <a:p>
            <a:r>
              <a:rPr lang="en-US" dirty="0" smtClean="0"/>
              <a:t>Your teacher</a:t>
            </a:r>
          </a:p>
          <a:p>
            <a:r>
              <a:rPr lang="en-US" dirty="0" smtClean="0"/>
              <a:t>Your friends</a:t>
            </a:r>
            <a:endParaRPr lang="en-US" dirty="0"/>
          </a:p>
        </p:txBody>
      </p:sp>
    </p:spTree>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accel="50000" decel="50000"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accel="50000" decel="5000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accel="50000" decel="50000"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accel="50000" decel="50000"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accel="50000" decel="5000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pic>
        <p:nvPicPr>
          <p:cNvPr id="3" name="4-6 Online Friends.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0" y="0"/>
            <a:ext cx="9144000" cy="6858000"/>
          </a:xfrm>
        </p:spPr>
      </p:pic>
    </p:spTree>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21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Your online friends should be people that you know and trust.</a:t>
            </a:r>
            <a:endParaRPr lang="en-US" dirty="0"/>
          </a:p>
        </p:txBody>
      </p:sp>
      <p:pic>
        <p:nvPicPr>
          <p:cNvPr id="5122" name="Picture 2"/>
          <p:cNvPicPr>
            <a:picLocks noChangeAspect="1" noChangeArrowheads="1"/>
          </p:cNvPicPr>
          <p:nvPr/>
        </p:nvPicPr>
        <p:blipFill>
          <a:blip r:embed="rId3"/>
          <a:srcRect/>
          <a:stretch>
            <a:fillRect/>
          </a:stretch>
        </p:blipFill>
        <p:spPr bwMode="auto">
          <a:xfrm>
            <a:off x="457200" y="2057401"/>
            <a:ext cx="2835275" cy="2103437"/>
          </a:xfrm>
          <a:prstGeom prst="rect">
            <a:avLst/>
          </a:prstGeom>
          <a:noFill/>
          <a:ln w="9525">
            <a:noFill/>
            <a:miter lim="800000"/>
            <a:headEnd/>
            <a:tailEnd/>
          </a:ln>
        </p:spPr>
      </p:pic>
      <p:pic>
        <p:nvPicPr>
          <p:cNvPr id="5123" name="Picture 3"/>
          <p:cNvPicPr>
            <a:picLocks noGrp="1" noChangeAspect="1" noChangeArrowheads="1"/>
          </p:cNvPicPr>
          <p:nvPr>
            <p:ph idx="1"/>
          </p:nvPr>
        </p:nvPicPr>
        <p:blipFill>
          <a:blip r:embed="rId4"/>
          <a:srcRect/>
          <a:stretch>
            <a:fillRect/>
          </a:stretch>
        </p:blipFill>
        <p:spPr bwMode="auto">
          <a:xfrm>
            <a:off x="488072" y="4495800"/>
            <a:ext cx="2804403" cy="2133785"/>
          </a:xfrm>
          <a:prstGeom prst="rect">
            <a:avLst/>
          </a:prstGeom>
          <a:noFill/>
          <a:ln w="9525">
            <a:noFill/>
            <a:miter lim="800000"/>
            <a:headEnd/>
            <a:tailEnd/>
          </a:ln>
        </p:spPr>
      </p:pic>
      <p:pic>
        <p:nvPicPr>
          <p:cNvPr id="5124" name="Picture 4"/>
          <p:cNvPicPr>
            <a:picLocks noChangeAspect="1" noChangeArrowheads="1"/>
          </p:cNvPicPr>
          <p:nvPr/>
        </p:nvPicPr>
        <p:blipFill>
          <a:blip r:embed="rId5"/>
          <a:srcRect/>
          <a:stretch>
            <a:fillRect/>
          </a:stretch>
        </p:blipFill>
        <p:spPr bwMode="auto">
          <a:xfrm>
            <a:off x="5881687" y="4503922"/>
            <a:ext cx="2805113" cy="2125663"/>
          </a:xfrm>
          <a:prstGeom prst="rect">
            <a:avLst/>
          </a:prstGeom>
          <a:noFill/>
          <a:ln w="9525">
            <a:noFill/>
            <a:miter lim="800000"/>
            <a:headEnd/>
            <a:tailEnd/>
          </a:ln>
        </p:spPr>
      </p:pic>
      <p:pic>
        <p:nvPicPr>
          <p:cNvPr id="5125" name="Picture 5"/>
          <p:cNvPicPr>
            <a:picLocks noChangeAspect="1" noChangeArrowheads="1"/>
          </p:cNvPicPr>
          <p:nvPr/>
        </p:nvPicPr>
        <p:blipFill>
          <a:blip r:embed="rId6"/>
          <a:srcRect/>
          <a:stretch>
            <a:fillRect/>
          </a:stretch>
        </p:blipFill>
        <p:spPr bwMode="auto">
          <a:xfrm>
            <a:off x="5881687" y="2057401"/>
            <a:ext cx="2805113" cy="2133600"/>
          </a:xfrm>
          <a:prstGeom prst="rect">
            <a:avLst/>
          </a:prstGeom>
          <a:noFill/>
          <a:ln w="9525">
            <a:noFill/>
            <a:miter lim="800000"/>
            <a:headEnd/>
            <a:tailEnd/>
          </a:ln>
        </p:spPr>
      </p:pic>
    </p:spTree>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wedge">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5125"/>
                                        </p:tgtEl>
                                        <p:attrNameLst>
                                          <p:attrName>style.visibility</p:attrName>
                                        </p:attrNameLst>
                                      </p:cBhvr>
                                      <p:to>
                                        <p:strVal val="visible"/>
                                      </p:to>
                                    </p:set>
                                    <p:animEffect transition="in" filter="wedge">
                                      <p:cBhvr>
                                        <p:cTn id="12" dur="500"/>
                                        <p:tgtEl>
                                          <p:spTgt spid="5125"/>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5123"/>
                                        </p:tgtEl>
                                        <p:attrNameLst>
                                          <p:attrName>style.visibility</p:attrName>
                                        </p:attrNameLst>
                                      </p:cBhvr>
                                      <p:to>
                                        <p:strVal val="visible"/>
                                      </p:to>
                                    </p:set>
                                    <p:animEffect transition="in" filter="wedge">
                                      <p:cBhvr>
                                        <p:cTn id="17" dur="500"/>
                                        <p:tgtEl>
                                          <p:spTgt spid="5123"/>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5124"/>
                                        </p:tgtEl>
                                        <p:attrNameLst>
                                          <p:attrName>style.visibility</p:attrName>
                                        </p:attrNameLst>
                                      </p:cBhvr>
                                      <p:to>
                                        <p:strVal val="visible"/>
                                      </p:to>
                                    </p:set>
                                    <p:animEffect transition="in" filter="wedge">
                                      <p:cBhvr>
                                        <p:cTn id="22" dur="5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Rules of Internet Safety</a:t>
            </a:r>
            <a:endParaRPr lang="en-US" dirty="0"/>
          </a:p>
        </p:txBody>
      </p:sp>
      <p:sp>
        <p:nvSpPr>
          <p:cNvPr id="5" name="Content Placeholder 4"/>
          <p:cNvSpPr>
            <a:spLocks noGrp="1"/>
          </p:cNvSpPr>
          <p:nvPr>
            <p:ph idx="1"/>
          </p:nvPr>
        </p:nvSpPr>
        <p:spPr/>
        <p:txBody>
          <a:bodyPr>
            <a:normAutofit lnSpcReduction="10000"/>
          </a:bodyPr>
          <a:lstStyle/>
          <a:p>
            <a:pPr marL="228600" indent="-228600">
              <a:buFontTx/>
              <a:buAutoNum type="arabicPeriod"/>
            </a:pPr>
            <a:r>
              <a:rPr lang="en-US" sz="4000" dirty="0" smtClean="0"/>
              <a:t> Say </a:t>
            </a:r>
            <a:r>
              <a:rPr lang="en-US" sz="4000" dirty="0"/>
              <a:t>“NO!” to cyber-bullies</a:t>
            </a:r>
          </a:p>
          <a:p>
            <a:pPr marL="228600" indent="-228600">
              <a:buFontTx/>
              <a:buAutoNum type="arabicPeriod"/>
            </a:pPr>
            <a:r>
              <a:rPr lang="en-US" sz="4000" dirty="0" smtClean="0"/>
              <a:t> Protect your </a:t>
            </a:r>
            <a:r>
              <a:rPr lang="en-US" sz="4000" dirty="0"/>
              <a:t>p</a:t>
            </a:r>
            <a:r>
              <a:rPr lang="en-US" sz="4000" dirty="0" smtClean="0"/>
              <a:t>ersonal </a:t>
            </a:r>
            <a:r>
              <a:rPr lang="en-US" sz="4000" dirty="0"/>
              <a:t>i</a:t>
            </a:r>
            <a:r>
              <a:rPr lang="en-US" sz="4000" dirty="0" smtClean="0"/>
              <a:t>nformation</a:t>
            </a:r>
            <a:endParaRPr lang="en-US" sz="4000" dirty="0"/>
          </a:p>
          <a:p>
            <a:pPr marL="228600" indent="-228600">
              <a:buFontTx/>
              <a:buAutoNum type="arabicPeriod"/>
            </a:pPr>
            <a:r>
              <a:rPr lang="en-US" sz="4000" dirty="0" smtClean="0"/>
              <a:t> Don’t “friend” strangers online </a:t>
            </a:r>
          </a:p>
          <a:p>
            <a:pPr marL="228600" indent="-228600">
              <a:buFontTx/>
              <a:buAutoNum type="arabicPeriod"/>
            </a:pPr>
            <a:r>
              <a:rPr lang="en-US" sz="4000" dirty="0" smtClean="0"/>
              <a:t> Only post appropriate pictures</a:t>
            </a:r>
          </a:p>
          <a:p>
            <a:pPr marL="228600" indent="-228600">
              <a:buFontTx/>
              <a:buAutoNum type="arabicPeriod"/>
            </a:pPr>
            <a:r>
              <a:rPr lang="en-US" sz="4000" dirty="0" smtClean="0"/>
              <a:t> Tell an adult you trust</a:t>
            </a:r>
            <a:endParaRPr lang="en-US" sz="4000" dirty="0"/>
          </a:p>
        </p:txBody>
      </p:sp>
    </p:spTree>
    <p:extLst>
      <p:ext uri="{BB962C8B-B14F-4D97-AF65-F5344CB8AC3E}">
        <p14:creationId xmlns:p14="http://schemas.microsoft.com/office/powerpoint/2010/main" val="473812485"/>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Should you “chat” in a chat room with someone you don’t know?</a:t>
            </a:r>
            <a:endParaRPr lang="en-US" dirty="0"/>
          </a:p>
        </p:txBody>
      </p:sp>
      <p:pic>
        <p:nvPicPr>
          <p:cNvPr id="5" name="Picture 2"/>
          <p:cNvPicPr>
            <a:picLocks noChangeAspect="1" noChangeArrowheads="1"/>
          </p:cNvPicPr>
          <p:nvPr/>
        </p:nvPicPr>
        <p:blipFill>
          <a:blip r:embed="rId3"/>
          <a:srcRect/>
          <a:stretch>
            <a:fillRect/>
          </a:stretch>
        </p:blipFill>
        <p:spPr bwMode="auto">
          <a:xfrm>
            <a:off x="1676400" y="1678147"/>
            <a:ext cx="5476988" cy="4341654"/>
          </a:xfrm>
          <a:prstGeom prst="rect">
            <a:avLst/>
          </a:prstGeom>
          <a:noFill/>
          <a:ln w="9525">
            <a:noFill/>
            <a:miter lim="800000"/>
            <a:headEnd/>
            <a:tailEnd/>
          </a:ln>
        </p:spPr>
      </p:pic>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r>
              <a:rPr lang="en-US" dirty="0"/>
              <a:t>Rule </a:t>
            </a:r>
            <a:r>
              <a:rPr lang="en-US" dirty="0" smtClean="0"/>
              <a:t>#4: </a:t>
            </a:r>
            <a:r>
              <a:rPr lang="en-US" dirty="0"/>
              <a:t/>
            </a:r>
            <a:br>
              <a:rPr lang="en-US" dirty="0"/>
            </a:br>
            <a:r>
              <a:rPr lang="en-US" dirty="0" smtClean="0"/>
              <a:t>Only Post Appropriate Pictures </a:t>
            </a:r>
            <a:endParaRPr lang="en-US" dirty="0"/>
          </a:p>
        </p:txBody>
      </p:sp>
      <p:pic>
        <p:nvPicPr>
          <p:cNvPr id="4" name="Picture 3"/>
          <p:cNvPicPr/>
          <p:nvPr/>
        </p:nvPicPr>
        <p:blipFill>
          <a:blip r:embed="rId3" cstate="print"/>
          <a:srcRect/>
          <a:stretch>
            <a:fillRect/>
          </a:stretch>
        </p:blipFill>
        <p:spPr bwMode="auto">
          <a:xfrm>
            <a:off x="1981200" y="2138949"/>
            <a:ext cx="5208270" cy="3718560"/>
          </a:xfrm>
          <a:prstGeom prst="rect">
            <a:avLst/>
          </a:prstGeom>
          <a:noFill/>
          <a:ln w="9525">
            <a:noFill/>
            <a:miter lim="800000"/>
            <a:headEnd/>
            <a:tailEnd/>
          </a:ln>
        </p:spPr>
      </p:pic>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4-6 Posting Pics.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0" y="0"/>
            <a:ext cx="9144000" cy="6858000"/>
          </a:xfrm>
        </p:spPr>
      </p:pic>
    </p:spTree>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423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Set to “Private”…</a:t>
            </a:r>
            <a:endParaRPr lang="en-US" dirty="0"/>
          </a:p>
        </p:txBody>
      </p:sp>
      <p:sp>
        <p:nvSpPr>
          <p:cNvPr id="3" name="Content Placeholder 2"/>
          <p:cNvSpPr>
            <a:spLocks noGrp="1"/>
          </p:cNvSpPr>
          <p:nvPr>
            <p:ph idx="1"/>
          </p:nvPr>
        </p:nvSpPr>
        <p:spPr/>
        <p:txBody>
          <a:bodyPr/>
          <a:lstStyle/>
          <a:p>
            <a:pPr>
              <a:buClr>
                <a:srgbClr val="FFFF00"/>
              </a:buClr>
            </a:pPr>
            <a:r>
              <a:rPr lang="en-US" dirty="0" smtClean="0"/>
              <a:t>So only my family and friends can see my pictures.</a:t>
            </a:r>
          </a:p>
        </p:txBody>
      </p:sp>
    </p:spTree>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r>
              <a:rPr lang="en-US" dirty="0" smtClean="0"/>
              <a:t>Rule #5:</a:t>
            </a:r>
            <a:br>
              <a:rPr lang="en-US" dirty="0" smtClean="0"/>
            </a:br>
            <a:r>
              <a:rPr lang="en-US" dirty="0" smtClean="0"/>
              <a:t>Tell An Adult You Trust</a:t>
            </a:r>
            <a:endParaRPr lang="en-US" dirty="0"/>
          </a:p>
        </p:txBody>
      </p:sp>
      <p:pic>
        <p:nvPicPr>
          <p:cNvPr id="3" name="Picture 2" descr="Screen Shot 2014-06-23 at 9.29.14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7800" y="1905000"/>
            <a:ext cx="6324600" cy="4495982"/>
          </a:xfrm>
          <a:prstGeom prst="rect">
            <a:avLst/>
          </a:prstGeom>
        </p:spPr>
      </p:pic>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Who is an adult you </a:t>
            </a:r>
            <a:br>
              <a:rPr lang="en-US" dirty="0" smtClean="0"/>
            </a:br>
            <a:r>
              <a:rPr lang="en-US" dirty="0" smtClean="0"/>
              <a:t>know and trust?</a:t>
            </a:r>
            <a:endParaRPr lang="en-US" dirty="0"/>
          </a:p>
        </p:txBody>
      </p:sp>
      <p:sp>
        <p:nvSpPr>
          <p:cNvPr id="3" name="Content Placeholder 2"/>
          <p:cNvSpPr>
            <a:spLocks noGrp="1"/>
          </p:cNvSpPr>
          <p:nvPr>
            <p:ph idx="1"/>
          </p:nvPr>
        </p:nvSpPr>
        <p:spPr/>
        <p:txBody>
          <a:bodyPr/>
          <a:lstStyle/>
          <a:p>
            <a:r>
              <a:rPr lang="en-US" dirty="0" smtClean="0"/>
              <a:t>People that you know and trust in real life may include:</a:t>
            </a:r>
          </a:p>
          <a:p>
            <a:pPr lvl="1"/>
            <a:r>
              <a:rPr lang="en-US" dirty="0" smtClean="0"/>
              <a:t>Your mom and dad or guardian</a:t>
            </a:r>
          </a:p>
          <a:p>
            <a:pPr lvl="1"/>
            <a:r>
              <a:rPr lang="en-US" dirty="0" smtClean="0"/>
              <a:t>Your grandpa and grandma</a:t>
            </a:r>
          </a:p>
          <a:p>
            <a:pPr lvl="1"/>
            <a:r>
              <a:rPr lang="en-US" dirty="0" smtClean="0"/>
              <a:t>Your big brother or sister</a:t>
            </a:r>
          </a:p>
          <a:p>
            <a:pPr lvl="1"/>
            <a:r>
              <a:rPr lang="en-US" dirty="0" smtClean="0"/>
              <a:t>Your aunts and uncles</a:t>
            </a:r>
          </a:p>
          <a:p>
            <a:pPr lvl="1"/>
            <a:r>
              <a:rPr lang="en-US" dirty="0" smtClean="0"/>
              <a:t>Your teacher </a:t>
            </a:r>
          </a:p>
          <a:p>
            <a:endParaRPr lang="en-US" dirty="0"/>
          </a:p>
        </p:txBody>
      </p:sp>
    </p:spTree>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lide(fromBottom)">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lide(fromBottom)">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slide(fromBottom)">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Talk to an Adult You Trust 3-6.mp4">
            <a:hlinkClick r:id="" action="ppaction://media"/>
          </p:cNvPr>
          <p:cNvPicPr>
            <a:picLocks noGrp="1"/>
          </p:cNvPicPr>
          <p:nvPr>
            <p:ph idx="1"/>
            <a:videoFile r:link="rId2"/>
            <p:extLst>
              <p:ext uri="{DAA4B4D4-6D71-4841-9C94-3DE7FCFB9230}">
                <p14:media xmlns:p14="http://schemas.microsoft.com/office/powerpoint/2010/main" r:link="rId1"/>
              </p:ext>
            </p:extLst>
          </p:nvPr>
        </p:nvPicPr>
        <p:blipFill>
          <a:blip r:embed="rId5"/>
          <a:stretch>
            <a:fillRect/>
          </a:stretch>
        </p:blipFill>
        <p:spPr>
          <a:xfrm>
            <a:off x="0" y="0"/>
            <a:ext cx="9144000" cy="6858000"/>
          </a:xfrm>
        </p:spPr>
      </p:pic>
    </p:spTree>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693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Autofit/>
          </a:bodyPr>
          <a:lstStyle/>
          <a:p>
            <a:r>
              <a:rPr lang="en-US" sz="3600" dirty="0" smtClean="0"/>
              <a:t>What should you do if something on the Internet makes you feel sad, scared, or uncomfortable? </a:t>
            </a:r>
            <a:endParaRPr lang="en-US" sz="3600" dirty="0"/>
          </a:p>
        </p:txBody>
      </p:sp>
      <p:pic>
        <p:nvPicPr>
          <p:cNvPr id="3074" name="Picture 2"/>
          <p:cNvPicPr>
            <a:picLocks noChangeAspect="1" noChangeArrowheads="1"/>
          </p:cNvPicPr>
          <p:nvPr/>
        </p:nvPicPr>
        <p:blipFill>
          <a:blip r:embed="rId3"/>
          <a:srcRect/>
          <a:stretch>
            <a:fillRect/>
          </a:stretch>
        </p:blipFill>
        <p:spPr bwMode="auto">
          <a:xfrm>
            <a:off x="1447402" y="1676400"/>
            <a:ext cx="6020198" cy="4579029"/>
          </a:xfrm>
          <a:prstGeom prst="rect">
            <a:avLst/>
          </a:prstGeom>
          <a:noFill/>
          <a:ln w="9525">
            <a:noFill/>
            <a:miter lim="800000"/>
            <a:headEnd/>
            <a:tailEnd/>
          </a:ln>
        </p:spPr>
      </p:pic>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Autofit/>
          </a:bodyPr>
          <a:lstStyle/>
          <a:p>
            <a:r>
              <a:rPr lang="en-US" sz="3200" dirty="0" smtClean="0"/>
              <a:t>What could you do if someone you know and trust does something to make you feel sad, scared, or uncomfortable?</a:t>
            </a:r>
            <a:endParaRPr lang="en-US" sz="3200" dirty="0"/>
          </a:p>
        </p:txBody>
      </p:sp>
      <p:pic>
        <p:nvPicPr>
          <p:cNvPr id="4098" name="Picture 2"/>
          <p:cNvPicPr>
            <a:picLocks noChangeAspect="1" noChangeArrowheads="1"/>
          </p:cNvPicPr>
          <p:nvPr/>
        </p:nvPicPr>
        <p:blipFill>
          <a:blip r:embed="rId3"/>
          <a:srcRect/>
          <a:stretch>
            <a:fillRect/>
          </a:stretch>
        </p:blipFill>
        <p:spPr bwMode="auto">
          <a:xfrm>
            <a:off x="1747950" y="1690847"/>
            <a:ext cx="5491050" cy="4176553"/>
          </a:xfrm>
          <a:prstGeom prst="rect">
            <a:avLst/>
          </a:prstGeom>
          <a:noFill/>
          <a:ln w="9525">
            <a:noFill/>
            <a:miter lim="800000"/>
            <a:headEnd/>
            <a:tailEnd/>
          </a:ln>
        </p:spPr>
      </p:pic>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smtClean="0"/>
              <a:t>Talking to an Adult You Trust</a:t>
            </a:r>
            <a:endParaRPr lang="en-US" dirty="0"/>
          </a:p>
        </p:txBody>
      </p:sp>
      <p:pic>
        <p:nvPicPr>
          <p:cNvPr id="3" name="Picture 2"/>
          <p:cNvPicPr/>
          <p:nvPr/>
        </p:nvPicPr>
        <p:blipFill>
          <a:blip r:embed="rId3" cstate="print"/>
          <a:srcRect/>
          <a:stretch>
            <a:fillRect/>
          </a:stretch>
        </p:blipFill>
        <p:spPr bwMode="auto">
          <a:xfrm>
            <a:off x="1676400" y="2133600"/>
            <a:ext cx="5410200" cy="3733800"/>
          </a:xfrm>
          <a:prstGeom prst="rect">
            <a:avLst/>
          </a:prstGeom>
          <a:noFill/>
          <a:ln w="9525">
            <a:noFill/>
            <a:miter lim="800000"/>
            <a:headEnd/>
            <a:tailEnd/>
          </a:ln>
        </p:spPr>
      </p:pic>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371600"/>
          </a:xfrm>
        </p:spPr>
        <p:txBody>
          <a:bodyPr>
            <a:normAutofit fontScale="90000"/>
          </a:bodyPr>
          <a:lstStyle/>
          <a:p>
            <a:r>
              <a:rPr lang="en-US" sz="4200" dirty="0" smtClean="0"/>
              <a:t>Rule #1:  </a:t>
            </a:r>
            <a:br>
              <a:rPr lang="en-US" sz="4200" dirty="0" smtClean="0"/>
            </a:br>
            <a:r>
              <a:rPr lang="en-US" sz="4200" dirty="0" smtClean="0"/>
              <a:t>Say “NO!” to Cyber-Bullying</a:t>
            </a:r>
            <a:r>
              <a:rPr lang="en-US" dirty="0" smtClean="0"/>
              <a:t/>
            </a:r>
            <a:br>
              <a:rPr lang="en-US" dirty="0" smtClean="0"/>
            </a:br>
            <a:endParaRPr lang="en-US" dirty="0"/>
          </a:p>
        </p:txBody>
      </p:sp>
      <p:pic>
        <p:nvPicPr>
          <p:cNvPr id="3" name="Picture 2" descr="Screen Shot 2014-05-08 at 9.19.36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1600" y="1736680"/>
            <a:ext cx="6360319" cy="4359320"/>
          </a:xfrm>
          <a:prstGeom prst="rect">
            <a:avLst/>
          </a:prstGeom>
        </p:spPr>
      </p:pic>
    </p:spTree>
    <p:extLst>
      <p:ext uri="{BB962C8B-B14F-4D97-AF65-F5344CB8AC3E}">
        <p14:creationId xmlns:p14="http://schemas.microsoft.com/office/powerpoint/2010/main" val="113241415"/>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have you learned about Internet Safety today?</a:t>
            </a:r>
            <a:endParaRPr lang="en-US" dirty="0"/>
          </a:p>
        </p:txBody>
      </p:sp>
      <p:sp>
        <p:nvSpPr>
          <p:cNvPr id="5" name="Content Placeholder 4"/>
          <p:cNvSpPr>
            <a:spLocks noGrp="1"/>
          </p:cNvSpPr>
          <p:nvPr>
            <p:ph idx="1"/>
          </p:nvPr>
        </p:nvSpPr>
        <p:spPr>
          <a:xfrm>
            <a:off x="457200" y="2057401"/>
            <a:ext cx="8229600" cy="3962400"/>
          </a:xfrm>
        </p:spPr>
        <p:txBody>
          <a:bodyPr>
            <a:normAutofit lnSpcReduction="10000"/>
          </a:bodyPr>
          <a:lstStyle/>
          <a:p>
            <a:pPr marL="228600" indent="-228600">
              <a:buFontTx/>
              <a:buAutoNum type="arabicPeriod"/>
            </a:pPr>
            <a:r>
              <a:rPr lang="en-US" sz="4000" dirty="0" smtClean="0"/>
              <a:t> Say </a:t>
            </a:r>
            <a:r>
              <a:rPr lang="en-US" sz="4000" dirty="0"/>
              <a:t>“NO!” to cyber-bullies</a:t>
            </a:r>
          </a:p>
          <a:p>
            <a:pPr marL="228600" indent="-228600">
              <a:buFontTx/>
              <a:buAutoNum type="arabicPeriod"/>
            </a:pPr>
            <a:r>
              <a:rPr lang="en-US" sz="4000" dirty="0" smtClean="0"/>
              <a:t> Protect your </a:t>
            </a:r>
            <a:r>
              <a:rPr lang="en-US" sz="4000" dirty="0"/>
              <a:t>p</a:t>
            </a:r>
            <a:r>
              <a:rPr lang="en-US" sz="4000" dirty="0" smtClean="0"/>
              <a:t>ersonal </a:t>
            </a:r>
            <a:r>
              <a:rPr lang="en-US" sz="4000" dirty="0"/>
              <a:t>i</a:t>
            </a:r>
            <a:r>
              <a:rPr lang="en-US" sz="4000" dirty="0" smtClean="0"/>
              <a:t>nformation</a:t>
            </a:r>
            <a:endParaRPr lang="en-US" sz="4000" dirty="0"/>
          </a:p>
          <a:p>
            <a:pPr marL="228600" indent="-228600">
              <a:buFontTx/>
              <a:buAutoNum type="arabicPeriod"/>
            </a:pPr>
            <a:r>
              <a:rPr lang="en-US" sz="4000" dirty="0" smtClean="0"/>
              <a:t> Don’t “friend” strangers online </a:t>
            </a:r>
          </a:p>
          <a:p>
            <a:pPr marL="228600" indent="-228600">
              <a:buFontTx/>
              <a:buAutoNum type="arabicPeriod"/>
            </a:pPr>
            <a:r>
              <a:rPr lang="en-US" sz="4000" dirty="0" smtClean="0"/>
              <a:t> Only post appropriate pictures</a:t>
            </a:r>
          </a:p>
          <a:p>
            <a:pPr marL="228600" indent="-228600">
              <a:buFontTx/>
              <a:buAutoNum type="arabicPeriod"/>
            </a:pPr>
            <a:r>
              <a:rPr lang="en-US" sz="4000" dirty="0" smtClean="0"/>
              <a:t> Tell an adult you trust</a:t>
            </a:r>
            <a:endParaRPr lang="en-US" sz="4000" dirty="0"/>
          </a:p>
        </p:txBody>
      </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0"/>
            <a:ext cx="7543800" cy="2514600"/>
          </a:xfrm>
        </p:spPr>
        <p:txBody>
          <a:bodyPr>
            <a:normAutofit fontScale="90000"/>
          </a:bodyPr>
          <a:lstStyle/>
          <a:p>
            <a:r>
              <a:rPr lang="en-US" dirty="0" smtClean="0"/>
              <a:t> Please go home and tell your parents or guardian what you have learned about Internet safety today .</a:t>
            </a:r>
            <a:endParaRPr lang="en-US" dirty="0"/>
          </a:p>
        </p:txBody>
      </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End</a:t>
            </a:r>
            <a:endParaRPr lang="en-US" dirty="0"/>
          </a:p>
        </p:txBody>
      </p:sp>
      <p:pic>
        <p:nvPicPr>
          <p:cNvPr id="4" name="Picture 2" descr="netsafe_utah_logo_rgb"/>
          <p:cNvPicPr>
            <a:picLocks noChangeAspect="1" noChangeArrowheads="1"/>
          </p:cNvPicPr>
          <p:nvPr/>
        </p:nvPicPr>
        <p:blipFill>
          <a:blip r:embed="rId3"/>
          <a:srcRect/>
          <a:stretch>
            <a:fillRect/>
          </a:stretch>
        </p:blipFill>
        <p:spPr bwMode="auto">
          <a:xfrm>
            <a:off x="990600" y="1671637"/>
            <a:ext cx="7162800" cy="31289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Alex is in the 4</a:t>
            </a:r>
            <a:r>
              <a:rPr lang="en-US" sz="3600" baseline="30000" dirty="0" smtClean="0"/>
              <a:t>th</a:t>
            </a:r>
            <a:r>
              <a:rPr lang="en-US" sz="3600" dirty="0" smtClean="0"/>
              <a:t> grade and is going to help us learn about cyber-bullying.</a:t>
            </a:r>
            <a:endParaRPr lang="en-US" sz="3600" dirty="0"/>
          </a:p>
        </p:txBody>
      </p:sp>
      <p:pic>
        <p:nvPicPr>
          <p:cNvPr id="4" name="Content Placeholder 3"/>
          <p:cNvPicPr>
            <a:picLocks noGrp="1"/>
          </p:cNvPicPr>
          <p:nvPr>
            <p:ph idx="1"/>
          </p:nvPr>
        </p:nvPicPr>
        <p:blipFill>
          <a:blip r:embed="rId3" cstate="print"/>
          <a:srcRect l="-24982" r="-24982"/>
          <a:stretch>
            <a:fillRect/>
          </a:stretch>
        </p:blipFill>
        <p:spPr bwMode="auto">
          <a:prstGeom prst="rect">
            <a:avLst/>
          </a:prstGeom>
          <a:noFill/>
          <a:ln w="9525">
            <a:noFill/>
            <a:miter lim="800000"/>
            <a:headEnd/>
            <a:tailEnd/>
          </a:ln>
        </p:spPr>
      </p:pic>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Big Mike is the bully in our story.</a:t>
            </a:r>
            <a:endParaRPr lang="en-US" dirty="0"/>
          </a:p>
        </p:txBody>
      </p:sp>
      <p:pic>
        <p:nvPicPr>
          <p:cNvPr id="4" name="Picture 3"/>
          <p:cNvPicPr/>
          <p:nvPr/>
        </p:nvPicPr>
        <p:blipFill>
          <a:blip r:embed="rId3" cstate="print"/>
          <a:srcRect/>
          <a:stretch>
            <a:fillRect/>
          </a:stretch>
        </p:blipFill>
        <p:spPr bwMode="auto">
          <a:xfrm>
            <a:off x="1676400" y="2080259"/>
            <a:ext cx="5284470" cy="3939541"/>
          </a:xfrm>
          <a:prstGeom prst="rect">
            <a:avLst/>
          </a:prstGeom>
          <a:noFill/>
          <a:ln w="9525">
            <a:noFill/>
            <a:miter lim="800000"/>
            <a:headEnd/>
            <a:tailEnd/>
          </a:ln>
        </p:spPr>
      </p:pic>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09800"/>
            <a:ext cx="8229600" cy="1143000"/>
          </a:xfrm>
        </p:spPr>
        <p:txBody>
          <a:bodyPr>
            <a:normAutofit fontScale="90000"/>
          </a:bodyPr>
          <a:lstStyle/>
          <a:p>
            <a:r>
              <a:rPr lang="en-US" dirty="0" smtClean="0"/>
              <a:t>What does Alex do to stop Big Mike from cyber-bullying him?</a:t>
            </a:r>
            <a:br>
              <a:rPr lang="en-US" dirty="0" smtClean="0"/>
            </a:br>
            <a:endParaRPr lang="en-US" dirty="0"/>
          </a:p>
        </p:txBody>
      </p:sp>
      <p:sp>
        <p:nvSpPr>
          <p:cNvPr id="3" name="Title 1"/>
          <p:cNvSpPr txBox="1">
            <a:spLocks/>
          </p:cNvSpPr>
          <p:nvPr/>
        </p:nvSpPr>
        <p:spPr>
          <a:xfrm>
            <a:off x="457200" y="274638"/>
            <a:ext cx="8229600" cy="1143000"/>
          </a:xfrm>
          <a:prstGeom prst="rect">
            <a:avLst/>
          </a:prstGeom>
        </p:spPr>
        <p:txBody>
          <a:bodyPr vert="horz" lIns="91440" tIns="45720" rIns="91440" bIns="45720" rtlCol="0" anchor="ctr">
            <a:normAutofit fontScale="8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800" b="1" dirty="0" smtClean="0">
                <a:effectLst>
                  <a:outerShdw blurRad="50800" dist="50800" dir="2700000" algn="tl" rotWithShape="0">
                    <a:schemeClr val="bg1">
                      <a:alpha val="30000"/>
                    </a:schemeClr>
                  </a:outerShdw>
                </a:effectLst>
                <a:latin typeface="+mj-lt"/>
                <a:ea typeface="+mj-ea"/>
                <a:cs typeface="+mj-cs"/>
              </a:rPr>
              <a:t>Please h</a:t>
            </a:r>
            <a:r>
              <a:rPr kumimoji="0" lang="en-US" sz="4800" b="1" i="0" u="none" strike="noStrike" kern="1200" cap="none" spc="0" normalizeH="0" baseline="0" noProof="0" dirty="0" err="1" smtClean="0">
                <a:ln>
                  <a:noFill/>
                </a:ln>
                <a:effectLst>
                  <a:outerShdw blurRad="50800" dist="50800" dir="2700000" algn="tl" rotWithShape="0">
                    <a:schemeClr val="bg1">
                      <a:alpha val="30000"/>
                    </a:schemeClr>
                  </a:outerShdw>
                </a:effectLst>
                <a:uLnTx/>
                <a:uFillTx/>
                <a:latin typeface="+mj-lt"/>
                <a:ea typeface="+mj-ea"/>
                <a:cs typeface="+mj-cs"/>
              </a:rPr>
              <a:t>elp</a:t>
            </a:r>
            <a:r>
              <a:rPr kumimoji="0" lang="en-US" sz="4800" b="1" i="0" u="none" strike="noStrike" kern="1200" cap="none" spc="0" normalizeH="0" baseline="0" noProof="0" dirty="0" smtClean="0">
                <a:ln>
                  <a:noFill/>
                </a:ln>
                <a:effectLst>
                  <a:outerShdw blurRad="50800" dist="50800" dir="2700000" algn="tl" rotWithShape="0">
                    <a:schemeClr val="bg1">
                      <a:alpha val="30000"/>
                    </a:schemeClr>
                  </a:outerShdw>
                </a:effectLst>
                <a:uLnTx/>
                <a:uFillTx/>
                <a:latin typeface="+mj-lt"/>
                <a:ea typeface="+mj-ea"/>
                <a:cs typeface="+mj-cs"/>
              </a:rPr>
              <a:t> us answer</a:t>
            </a:r>
            <a:r>
              <a:rPr kumimoji="0" lang="en-US" sz="4800" b="1" i="0" u="none" strike="noStrike" kern="1200" cap="none" spc="0" normalizeH="0" noProof="0" dirty="0" smtClean="0">
                <a:ln>
                  <a:noFill/>
                </a:ln>
                <a:effectLst>
                  <a:outerShdw blurRad="50800" dist="50800" dir="2700000" algn="tl" rotWithShape="0">
                    <a:schemeClr val="bg1">
                      <a:alpha val="30000"/>
                    </a:schemeClr>
                  </a:outerShdw>
                </a:effectLst>
                <a:uLnTx/>
                <a:uFillTx/>
                <a:latin typeface="+mj-lt"/>
                <a:ea typeface="+mj-ea"/>
                <a:cs typeface="+mj-cs"/>
              </a:rPr>
              <a:t> this question while watching the video:</a:t>
            </a:r>
            <a:endParaRPr kumimoji="0" lang="en-US" sz="4800" b="1" i="0" u="none" strike="noStrike" kern="1200" cap="none" spc="0" normalizeH="0" baseline="0" noProof="0" dirty="0">
              <a:ln>
                <a:noFill/>
              </a:ln>
              <a:effectLst>
                <a:outerShdw blurRad="50800" dist="50800" dir="2700000" algn="tl" rotWithShape="0">
                  <a:schemeClr val="bg1">
                    <a:alpha val="30000"/>
                  </a:schemeClr>
                </a:outerShdw>
              </a:effectLst>
              <a:uLnTx/>
              <a:uFillTx/>
              <a:latin typeface="+mj-lt"/>
              <a:ea typeface="+mj-ea"/>
              <a:cs typeface="+mj-cs"/>
            </a:endParaRPr>
          </a:p>
        </p:txBody>
      </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yber-bullies are No Fun 3-6.mp4">
            <a:hlinkClick r:id="" action="ppaction://media"/>
          </p:cNvPr>
          <p:cNvPicPr>
            <a:picLocks noGrp="1"/>
          </p:cNvPicPr>
          <p:nvPr>
            <p:ph idx="1"/>
            <a:videoFile r:link="rId2"/>
            <p:extLst>
              <p:ext uri="{DAA4B4D4-6D71-4841-9C94-3DE7FCFB9230}">
                <p14:media xmlns:p14="http://schemas.microsoft.com/office/powerpoint/2010/main" r:link="rId1"/>
              </p:ext>
            </p:extLst>
          </p:nvPr>
        </p:nvPicPr>
        <p:blipFill>
          <a:blip r:embed="rId5"/>
          <a:stretch>
            <a:fillRect/>
          </a:stretch>
        </p:blipFill>
        <p:spPr>
          <a:xfrm>
            <a:off x="1" y="0"/>
            <a:ext cx="9143999" cy="6858000"/>
          </a:xfrm>
        </p:spPr>
      </p:pic>
    </p:spTree>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955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09800"/>
            <a:ext cx="8229600" cy="1143000"/>
          </a:xfrm>
        </p:spPr>
        <p:txBody>
          <a:bodyPr>
            <a:normAutofit fontScale="90000"/>
          </a:bodyPr>
          <a:lstStyle/>
          <a:p>
            <a:r>
              <a:rPr lang="en-US" dirty="0" smtClean="0"/>
              <a:t>What does Alex do to stop Big Mike from cyber-bullying him?</a:t>
            </a:r>
            <a:br>
              <a:rPr lang="en-US" dirty="0" smtClean="0"/>
            </a:br>
            <a:endParaRPr lang="en-US" dirty="0"/>
          </a:p>
        </p:txBody>
      </p:sp>
      <p:sp>
        <p:nvSpPr>
          <p:cNvPr id="3" name="Title 1"/>
          <p:cNvSpPr txBox="1">
            <a:spLocks/>
          </p:cNvSpPr>
          <p:nvPr/>
        </p:nvSpPr>
        <p:spPr>
          <a:xfrm>
            <a:off x="457200" y="274638"/>
            <a:ext cx="8229600" cy="1143000"/>
          </a:xfrm>
          <a:prstGeom prst="rect">
            <a:avLst/>
          </a:prstGeom>
        </p:spPr>
        <p:txBody>
          <a:bodyPr vert="horz" lIns="91440" tIns="45720" rIns="91440" bIns="45720" rtlCol="0" anchor="ctr">
            <a:normAutofit fontScale="8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800" b="1" i="0" u="none" strike="noStrike" kern="1200" cap="none" spc="0" normalizeH="0" baseline="0" noProof="0" dirty="0" smtClean="0">
                <a:ln>
                  <a:noFill/>
                </a:ln>
                <a:solidFill>
                  <a:schemeClr val="bg1"/>
                </a:solidFill>
                <a:effectLst>
                  <a:outerShdw blurRad="50800" dist="50800" dir="2700000" algn="tl" rotWithShape="0">
                    <a:schemeClr val="bg1">
                      <a:alpha val="30000"/>
                    </a:schemeClr>
                  </a:outerShdw>
                </a:effectLst>
                <a:uLnTx/>
                <a:uFillTx/>
                <a:latin typeface="+mj-lt"/>
                <a:ea typeface="+mj-ea"/>
                <a:cs typeface="+mj-cs"/>
              </a:rPr>
              <a:t>So, what’s the answer to this question?</a:t>
            </a:r>
            <a:endParaRPr kumimoji="0" lang="en-US" sz="4800" b="1" i="0" u="none" strike="noStrike" kern="1200" cap="none" spc="0" normalizeH="0" baseline="0" noProof="0" dirty="0">
              <a:ln>
                <a:noFill/>
              </a:ln>
              <a:solidFill>
                <a:schemeClr val="bg1"/>
              </a:solidFill>
              <a:effectLst>
                <a:outerShdw blurRad="50800" dist="50800" dir="2700000" algn="tl" rotWithShape="0">
                  <a:schemeClr val="bg1">
                    <a:alpha val="30000"/>
                  </a:schemeClr>
                </a:outerShdw>
              </a:effectLst>
              <a:uLnTx/>
              <a:uFillTx/>
              <a:latin typeface="+mj-lt"/>
              <a:ea typeface="+mj-ea"/>
              <a:cs typeface="+mj-cs"/>
            </a:endParaRPr>
          </a:p>
        </p:txBody>
      </p:sp>
      <p:sp>
        <p:nvSpPr>
          <p:cNvPr id="4" name="Title 1"/>
          <p:cNvSpPr txBox="1">
            <a:spLocks/>
          </p:cNvSpPr>
          <p:nvPr/>
        </p:nvSpPr>
        <p:spPr>
          <a:xfrm>
            <a:off x="609600" y="3657600"/>
            <a:ext cx="8229600" cy="1981200"/>
          </a:xfrm>
          <a:prstGeom prst="rect">
            <a:avLst/>
          </a:prstGeom>
        </p:spPr>
        <p:txBody>
          <a:bodyPr vert="horz" lIns="91440" tIns="45720" rIns="91440" bIns="45720" rtlCol="0" anchor="ctr">
            <a:normAutofit fontScale="67500" lnSpcReduction="20000"/>
          </a:bodyPr>
          <a:lstStyle/>
          <a:p>
            <a:pPr marL="742950" lvl="0" indent="-742950" defTabSz="914400">
              <a:spcBef>
                <a:spcPct val="0"/>
              </a:spcBef>
              <a:buAutoNum type="arabicParenR"/>
            </a:pPr>
            <a:r>
              <a:rPr lang="en-US" sz="3700" dirty="0" smtClean="0">
                <a:solidFill>
                  <a:srgbClr val="FFFF00"/>
                </a:solidFill>
              </a:rPr>
              <a:t>Alex told the 6</a:t>
            </a:r>
            <a:r>
              <a:rPr lang="en-US" sz="3700" baseline="30000" dirty="0" smtClean="0">
                <a:solidFill>
                  <a:srgbClr val="FFFF00"/>
                </a:solidFill>
              </a:rPr>
              <a:t>th</a:t>
            </a:r>
            <a:r>
              <a:rPr lang="en-US" sz="3700" dirty="0" smtClean="0">
                <a:solidFill>
                  <a:srgbClr val="FFFF00"/>
                </a:solidFill>
              </a:rPr>
              <a:t> grade teacher, </a:t>
            </a:r>
          </a:p>
          <a:p>
            <a:pPr marL="742950" lvl="0" indent="-742950" defTabSz="914400">
              <a:spcBef>
                <a:spcPct val="0"/>
              </a:spcBef>
              <a:buAutoNum type="arabicParenR"/>
            </a:pPr>
            <a:r>
              <a:rPr lang="en-US" sz="3700" dirty="0" smtClean="0">
                <a:solidFill>
                  <a:srgbClr val="FFFF00"/>
                </a:solidFill>
              </a:rPr>
              <a:t>Alex told his parents, </a:t>
            </a:r>
          </a:p>
          <a:p>
            <a:pPr marL="742950" lvl="0" indent="-742950" defTabSz="914400">
              <a:spcBef>
                <a:spcPct val="0"/>
              </a:spcBef>
              <a:buAutoNum type="arabicParenR"/>
            </a:pPr>
            <a:r>
              <a:rPr lang="en-US" sz="3700" dirty="0" smtClean="0">
                <a:solidFill>
                  <a:srgbClr val="FFFF00"/>
                </a:solidFill>
              </a:rPr>
              <a:t>Alex saved the evidence – the text message, e-mail message, and posting from the web sites. </a:t>
            </a:r>
            <a:r>
              <a:rPr kumimoji="0" lang="en-US" sz="4800" b="1" i="0" u="none" strike="noStrike" kern="1200" cap="none" spc="0" normalizeH="0" baseline="0" noProof="0" dirty="0" smtClean="0">
                <a:ln>
                  <a:noFill/>
                </a:ln>
                <a:solidFill>
                  <a:srgbClr val="FFFF00"/>
                </a:solidFill>
                <a:effectLst>
                  <a:outerShdw blurRad="50800" dist="50800" dir="2700000" algn="tl" rotWithShape="0">
                    <a:schemeClr val="bg1">
                      <a:alpha val="30000"/>
                    </a:schemeClr>
                  </a:outerShdw>
                </a:effectLst>
                <a:uLnTx/>
                <a:uFillTx/>
                <a:latin typeface="+mj-lt"/>
                <a:ea typeface="+mj-ea"/>
                <a:cs typeface="+mj-cs"/>
              </a:rPr>
              <a:t/>
            </a:r>
            <a:br>
              <a:rPr kumimoji="0" lang="en-US" sz="4800" b="1" i="0" u="none" strike="noStrike" kern="1200" cap="none" spc="0" normalizeH="0" baseline="0" noProof="0" dirty="0" smtClean="0">
                <a:ln>
                  <a:noFill/>
                </a:ln>
                <a:solidFill>
                  <a:srgbClr val="FFFF00"/>
                </a:solidFill>
                <a:effectLst>
                  <a:outerShdw blurRad="50800" dist="50800" dir="2700000" algn="tl" rotWithShape="0">
                    <a:schemeClr val="bg1">
                      <a:alpha val="30000"/>
                    </a:schemeClr>
                  </a:outerShdw>
                </a:effectLst>
                <a:uLnTx/>
                <a:uFillTx/>
                <a:latin typeface="+mj-lt"/>
                <a:ea typeface="+mj-ea"/>
                <a:cs typeface="+mj-cs"/>
              </a:rPr>
            </a:br>
            <a:endParaRPr kumimoji="0" lang="en-US" sz="4800" b="1" i="0" u="none" strike="noStrike" kern="1200" cap="none" spc="0" normalizeH="0" baseline="0" noProof="0" dirty="0">
              <a:ln>
                <a:noFill/>
              </a:ln>
              <a:solidFill>
                <a:srgbClr val="FFFF00"/>
              </a:solidFill>
              <a:effectLst>
                <a:outerShdw blurRad="50800" dist="50800" dir="2700000" algn="tl" rotWithShape="0">
                  <a:schemeClr val="bg1">
                    <a:alpha val="30000"/>
                  </a:schemeClr>
                </a:outerShdw>
              </a:effectLst>
              <a:uLnTx/>
              <a:uFillTx/>
              <a:latin typeface="+mj-lt"/>
              <a:ea typeface="+mj-ea"/>
              <a:cs typeface="+mj-cs"/>
            </a:endParaRPr>
          </a:p>
        </p:txBody>
      </p:sp>
    </p:spTree>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Here is what to do if a cyber-bully targets you: </a:t>
            </a:r>
            <a:endParaRPr lang="en-US" dirty="0"/>
          </a:p>
        </p:txBody>
      </p:sp>
      <p:sp>
        <p:nvSpPr>
          <p:cNvPr id="6" name="Content Placeholder 2"/>
          <p:cNvSpPr txBox="1">
            <a:spLocks/>
          </p:cNvSpPr>
          <p:nvPr/>
        </p:nvSpPr>
        <p:spPr>
          <a:xfrm>
            <a:off x="609600" y="2209801"/>
            <a:ext cx="8229600" cy="39624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ts val="2000"/>
              </a:spcBef>
              <a:spcAft>
                <a:spcPts val="0"/>
              </a:spcAft>
              <a:buClr>
                <a:schemeClr val="accent1"/>
              </a:buClr>
              <a:buSzPct val="90000"/>
              <a:buFont typeface="Wingdings" pitchFamily="2" charset="2"/>
              <a:buChar char=""/>
              <a:tabLst/>
              <a:defRPr/>
            </a:pPr>
            <a:r>
              <a:rPr lang="en-US" sz="2400" b="1" dirty="0" smtClean="0">
                <a:solidFill>
                  <a:srgbClr val="FFFF00"/>
                </a:solidFill>
                <a:effectLst>
                  <a:outerShdw blurRad="50800" dist="50800" dir="2700000" algn="tl" rotWithShape="0">
                    <a:schemeClr val="bg1">
                      <a:alpha val="30000"/>
                    </a:schemeClr>
                  </a:outerShdw>
                </a:effectLst>
              </a:rPr>
              <a:t>Do Not Respond</a:t>
            </a:r>
          </a:p>
          <a:p>
            <a:pPr marL="342900" marR="0" lvl="0" indent="-342900" algn="l" defTabSz="914400" rtl="0" eaLnBrk="1" fontAlgn="auto" latinLnBrk="0" hangingPunct="1">
              <a:lnSpc>
                <a:spcPct val="100000"/>
              </a:lnSpc>
              <a:spcBef>
                <a:spcPts val="2000"/>
              </a:spcBef>
              <a:spcAft>
                <a:spcPts val="0"/>
              </a:spcAft>
              <a:buClr>
                <a:schemeClr val="accent1"/>
              </a:buClr>
              <a:buSzPct val="90000"/>
              <a:buFont typeface="Wingdings" pitchFamily="2" charset="2"/>
              <a:buChar char=""/>
              <a:tabLst/>
              <a:defRPr/>
            </a:pPr>
            <a:r>
              <a:rPr kumimoji="0" lang="en-US" sz="2400" b="1" i="0" u="none" strike="noStrike" kern="1200" cap="none" spc="0" normalizeH="0" baseline="0" noProof="0" dirty="0" smtClean="0">
                <a:ln>
                  <a:noFill/>
                </a:ln>
                <a:solidFill>
                  <a:srgbClr val="FFFF00"/>
                </a:solidFill>
                <a:effectLst>
                  <a:outerShdw blurRad="50800" dist="50800" dir="2700000" algn="tl" rotWithShape="0">
                    <a:schemeClr val="bg1">
                      <a:alpha val="30000"/>
                    </a:schemeClr>
                  </a:outerShdw>
                </a:effectLst>
                <a:uLnTx/>
                <a:uFillTx/>
                <a:latin typeface="+mn-lt"/>
                <a:ea typeface="+mn-ea"/>
                <a:cs typeface="+mn-cs"/>
              </a:rPr>
              <a:t>Save</a:t>
            </a:r>
            <a:r>
              <a:rPr kumimoji="0" lang="en-US" sz="2400" b="1" i="0" u="none" strike="noStrike" kern="1200" cap="none" spc="0" normalizeH="0" noProof="0" dirty="0" smtClean="0">
                <a:ln>
                  <a:noFill/>
                </a:ln>
                <a:solidFill>
                  <a:srgbClr val="FFFF00"/>
                </a:solidFill>
                <a:effectLst>
                  <a:outerShdw blurRad="50800" dist="50800" dir="2700000" algn="tl" rotWithShape="0">
                    <a:schemeClr val="bg1">
                      <a:alpha val="30000"/>
                    </a:schemeClr>
                  </a:outerShdw>
                </a:effectLst>
                <a:uLnTx/>
                <a:uFillTx/>
                <a:latin typeface="+mn-lt"/>
                <a:ea typeface="+mn-ea"/>
                <a:cs typeface="+mn-cs"/>
              </a:rPr>
              <a:t> the Evidence</a:t>
            </a:r>
          </a:p>
          <a:p>
            <a:pPr marL="342900" marR="0" lvl="0" indent="-342900" algn="l" defTabSz="914400" rtl="0" eaLnBrk="1" fontAlgn="auto" latinLnBrk="0" hangingPunct="1">
              <a:lnSpc>
                <a:spcPct val="100000"/>
              </a:lnSpc>
              <a:spcBef>
                <a:spcPts val="2000"/>
              </a:spcBef>
              <a:spcAft>
                <a:spcPts val="0"/>
              </a:spcAft>
              <a:buClr>
                <a:schemeClr val="accent1"/>
              </a:buClr>
              <a:buSzPct val="90000"/>
              <a:buFont typeface="Wingdings" pitchFamily="2" charset="2"/>
              <a:buChar char=""/>
              <a:tabLst/>
              <a:defRPr/>
            </a:pPr>
            <a:r>
              <a:rPr lang="en-US" sz="2400" b="1" baseline="0" dirty="0" smtClean="0">
                <a:solidFill>
                  <a:srgbClr val="FFFF00"/>
                </a:solidFill>
                <a:effectLst>
                  <a:outerShdw blurRad="50800" dist="50800" dir="2700000" algn="tl" rotWithShape="0">
                    <a:schemeClr val="bg1">
                      <a:alpha val="30000"/>
                    </a:schemeClr>
                  </a:outerShdw>
                </a:effectLst>
              </a:rPr>
              <a:t>Report</a:t>
            </a:r>
            <a:r>
              <a:rPr lang="en-US" sz="2400" b="1" dirty="0" smtClean="0">
                <a:solidFill>
                  <a:srgbClr val="FFFF00"/>
                </a:solidFill>
                <a:effectLst>
                  <a:outerShdw blurRad="50800" dist="50800" dir="2700000" algn="tl" rotWithShape="0">
                    <a:schemeClr val="bg1">
                      <a:alpha val="30000"/>
                    </a:schemeClr>
                  </a:outerShdw>
                </a:effectLst>
              </a:rPr>
              <a:t> It</a:t>
            </a:r>
            <a:endParaRPr kumimoji="0" lang="en-US" sz="2400" b="1" i="0" u="none" strike="noStrike" kern="1200" cap="none" spc="0" normalizeH="0" baseline="0" noProof="0" dirty="0" smtClean="0">
              <a:ln>
                <a:noFill/>
              </a:ln>
              <a:solidFill>
                <a:srgbClr val="FFFF00"/>
              </a:solidFill>
              <a:effectLst>
                <a:outerShdw blurRad="50800" dist="50800" dir="2700000" algn="tl" rotWithShape="0">
                  <a:schemeClr val="bg1">
                    <a:alpha val="30000"/>
                  </a:schemeClr>
                </a:outerShdw>
              </a:effectLst>
              <a:uLnTx/>
              <a:uFillTx/>
              <a:latin typeface="+mn-lt"/>
              <a:ea typeface="+mn-ea"/>
              <a:cs typeface="+mn-cs"/>
            </a:endParaRPr>
          </a:p>
        </p:txBody>
      </p:sp>
    </p:spTree>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 Id="rId3" Type="http://schemas.openxmlformats.org/officeDocument/2006/relationships/image" Target="../media/image3.jpeg"/></Relationships>
</file>

<file path=ppt/theme/theme1.xml><?xml version="1.0" encoding="utf-8"?>
<a:theme xmlns:a="http://schemas.openxmlformats.org/drawingml/2006/main" name="Focus">
  <a:themeElements>
    <a:clrScheme name="Focus">
      <a:dk1>
        <a:sysClr val="windowText" lastClr="000000"/>
      </a:dk1>
      <a:lt1>
        <a:sysClr val="window" lastClr="FFFFFF"/>
      </a:lt1>
      <a:dk2>
        <a:srgbClr val="0064E2"/>
      </a:dk2>
      <a:lt2>
        <a:srgbClr val="B5D2F5"/>
      </a:lt2>
      <a:accent1>
        <a:srgbClr val="FFB91D"/>
      </a:accent1>
      <a:accent2>
        <a:srgbClr val="F97817"/>
      </a:accent2>
      <a:accent3>
        <a:srgbClr val="6DE304"/>
      </a:accent3>
      <a:accent4>
        <a:srgbClr val="FF0000"/>
      </a:accent4>
      <a:accent5>
        <a:srgbClr val="732BEA"/>
      </a:accent5>
      <a:accent6>
        <a:srgbClr val="C913AD"/>
      </a:accent6>
      <a:hlink>
        <a:srgbClr val="FFE400"/>
      </a:hlink>
      <a:folHlink>
        <a:srgbClr val="A3EC62"/>
      </a:folHlink>
    </a:clrScheme>
    <a:fontScheme name="Focus">
      <a:majorFont>
        <a:latin typeface="Corbel"/>
        <a:ea typeface=""/>
        <a:cs typeface=""/>
        <a:font script="Jpan" typeface="ＭＳ ゴシック"/>
      </a:majorFont>
      <a:minorFont>
        <a:latin typeface="Corbel"/>
        <a:ea typeface=""/>
        <a:cs typeface=""/>
        <a:font script="Jpan" typeface="ＭＳ ゴシック"/>
      </a:minorFont>
    </a:fontScheme>
    <a:fmtScheme name="Focus">
      <a:fillStyleLst>
        <a:solidFill>
          <a:schemeClr val="phClr"/>
        </a:solidFill>
        <a:solidFill>
          <a:schemeClr val="phClr"/>
        </a:solidFill>
        <a:solidFill>
          <a:schemeClr val="phClr">
            <a:satMod val="150000"/>
          </a:schemeClr>
        </a:solidFill>
      </a:fillStyleLst>
      <a:lnStyleLst>
        <a:ln w="19050" cap="flat" cmpd="sng" algn="ctr">
          <a:solidFill>
            <a:schemeClr val="phClr">
              <a:shade val="95000"/>
              <a:satMod val="105000"/>
            </a:schemeClr>
          </a:solidFill>
          <a:prstDash val="solid"/>
        </a:ln>
        <a:ln w="38100" cap="flat" cmpd="sng" algn="ctr">
          <a:solidFill>
            <a:schemeClr val="phClr"/>
          </a:solidFill>
          <a:prstDash val="solid"/>
        </a:ln>
        <a:ln w="50800" cap="flat" cmpd="sng" algn="ctr">
          <a:solidFill>
            <a:schemeClr val="phClr"/>
          </a:solidFill>
          <a:prstDash val="solid"/>
        </a:ln>
      </a:lnStyleLst>
      <a:effectStyleLst>
        <a:effectStyle>
          <a:effectLst/>
        </a:effectStyle>
        <a:effectStyle>
          <a:effectLst>
            <a:innerShdw blurRad="50800" dist="25400" dir="13500000">
              <a:srgbClr val="FFFFFF">
                <a:alpha val="75000"/>
              </a:srgbClr>
            </a:innerShdw>
            <a:outerShdw blurRad="101600" dist="63500" dir="4200000" algn="br" rotWithShape="0">
              <a:srgbClr val="000000">
                <a:alpha val="50000"/>
              </a:srgbClr>
            </a:outerShdw>
          </a:effectLst>
        </a:effectStyle>
        <a:effectStyle>
          <a:effectLst>
            <a:glow rad="101600">
              <a:schemeClr val="lt1">
                <a:alpha val="40000"/>
              </a:schemeClr>
            </a:glow>
          </a:effectLst>
          <a:scene3d>
            <a:camera prst="orthographicFront">
              <a:rot lat="0" lon="0" rev="0"/>
            </a:camera>
            <a:lightRig rig="soft" dir="r">
              <a:rot lat="0" lon="0" rev="5400000"/>
            </a:lightRig>
          </a:scene3d>
          <a:sp3d prstMaterial="softmetal">
            <a:bevelT w="31750" h="63500"/>
          </a:sp3d>
        </a:effectStyle>
      </a:effectStyleLst>
      <a:bgFillStyleLst>
        <a:blipFill rotWithShape="1">
          <a:blip xmlns:r="http://schemas.openxmlformats.org/officeDocument/2006/relationships" r:embed="rId1">
            <a:duotone>
              <a:schemeClr val="phClr">
                <a:tint val="80000"/>
                <a:shade val="10000"/>
                <a:satMod val="250000"/>
              </a:schemeClr>
              <a:schemeClr val="phClr">
                <a:tint val="70000"/>
                <a:alpha val="80000"/>
                <a:satMod val="250000"/>
              </a:schemeClr>
            </a:duotone>
          </a:blip>
          <a:stretch/>
        </a:blipFill>
        <a:blipFill rotWithShape="1">
          <a:blip xmlns:r="http://schemas.openxmlformats.org/officeDocument/2006/relationships" r:embed="rId2">
            <a:duotone>
              <a:schemeClr val="phClr">
                <a:tint val="80000"/>
                <a:shade val="10000"/>
                <a:satMod val="250000"/>
              </a:schemeClr>
              <a:schemeClr val="phClr">
                <a:tint val="70000"/>
                <a:alpha val="80000"/>
                <a:satMod val="250000"/>
              </a:schemeClr>
            </a:duotone>
          </a:blip>
          <a:stretch/>
        </a:blipFill>
        <a:blipFill rotWithShape="1">
          <a:blip xmlns:r="http://schemas.openxmlformats.org/officeDocument/2006/relationships" r:embed="rId3">
            <a:duotone>
              <a:schemeClr val="phClr">
                <a:tint val="80000"/>
                <a:shade val="10000"/>
                <a:satMod val="250000"/>
              </a:schemeClr>
              <a:schemeClr val="phClr">
                <a:tint val="70000"/>
                <a:alpha val="80000"/>
                <a:satMod val="25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Focus.thmx</Template>
  <TotalTime>23826</TotalTime>
  <Words>3565</Words>
  <Application>Microsoft Macintosh PowerPoint</Application>
  <PresentationFormat>On-screen Show (4:3)</PresentationFormat>
  <Paragraphs>231</Paragraphs>
  <Slides>32</Slides>
  <Notes>32</Notes>
  <HiddenSlides>0</HiddenSlides>
  <MMClips>5</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Focus</vt:lpstr>
      <vt:lpstr>PowerPoint Presentation</vt:lpstr>
      <vt:lpstr>Rules of Internet Safety</vt:lpstr>
      <vt:lpstr>Rule #1:   Say “NO!” to Cyber-Bullying </vt:lpstr>
      <vt:lpstr>Alex is in the 4th grade and is going to help us learn about cyber-bullying.</vt:lpstr>
      <vt:lpstr>Big Mike is the bully in our story.</vt:lpstr>
      <vt:lpstr>What does Alex do to stop Big Mike from cyber-bullying him? </vt:lpstr>
      <vt:lpstr>PowerPoint Presentation</vt:lpstr>
      <vt:lpstr>What does Alex do to stop Big Mike from cyber-bullying him? </vt:lpstr>
      <vt:lpstr>Here is what to do if a cyber-bully targets you: </vt:lpstr>
      <vt:lpstr>Rule #2:  Protect Your Personal Information</vt:lpstr>
      <vt:lpstr>What are some examples of personal information?</vt:lpstr>
      <vt:lpstr>PowerPoint Presentation</vt:lpstr>
      <vt:lpstr>When should you guard your personal information?</vt:lpstr>
      <vt:lpstr>When is it okay to give out your personal information?</vt:lpstr>
      <vt:lpstr>Rule #3:  Don’t “Friend” Strangers Online </vt:lpstr>
      <vt:lpstr>Who should you have as an online friend?</vt:lpstr>
      <vt:lpstr>People that you know and trust  in real life:</vt:lpstr>
      <vt:lpstr>PowerPoint Presentation</vt:lpstr>
      <vt:lpstr>Your online friends should be people that you know and trust.</vt:lpstr>
      <vt:lpstr>Should you “chat” in a chat room with someone you don’t know?</vt:lpstr>
      <vt:lpstr>Rule #4:  Only Post Appropriate Pictures </vt:lpstr>
      <vt:lpstr>PowerPoint Presentation</vt:lpstr>
      <vt:lpstr>Set to “Private”…</vt:lpstr>
      <vt:lpstr>Rule #5: Tell An Adult You Trust</vt:lpstr>
      <vt:lpstr>Who is an adult you  know and trust?</vt:lpstr>
      <vt:lpstr>PowerPoint Presentation</vt:lpstr>
      <vt:lpstr>What should you do if something on the Internet makes you feel sad, scared, or uncomfortable? </vt:lpstr>
      <vt:lpstr>What could you do if someone you know and trust does something to make you feel sad, scared, or uncomfortable?</vt:lpstr>
      <vt:lpstr>Talking to an Adult You Trust</vt:lpstr>
      <vt:lpstr>What have you learned about Internet Safety today?</vt:lpstr>
      <vt:lpstr> Please go home and tell your parents or guardian what you have learned about Internet safety today .</vt:lpstr>
      <vt:lpstr>The End</vt:lpstr>
    </vt:vector>
  </TitlesOfParts>
  <Company>University of Utah</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Rick Cline</dc:creator>
  <cp:lastModifiedBy>Rob</cp:lastModifiedBy>
  <cp:revision>57</cp:revision>
  <dcterms:created xsi:type="dcterms:W3CDTF">2012-06-06T14:48:37Z</dcterms:created>
  <dcterms:modified xsi:type="dcterms:W3CDTF">2014-06-23T16:30:20Z</dcterms:modified>
</cp:coreProperties>
</file>